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839" r:id="rId1"/>
  </p:sldMasterIdLst>
  <p:notesMasterIdLst>
    <p:notesMasterId r:id="rId64"/>
  </p:notesMasterIdLst>
  <p:handoutMasterIdLst>
    <p:handoutMasterId r:id="rId65"/>
  </p:handoutMasterIdLst>
  <p:sldIdLst>
    <p:sldId id="642" r:id="rId2"/>
    <p:sldId id="558" r:id="rId3"/>
    <p:sldId id="588" r:id="rId4"/>
    <p:sldId id="765" r:id="rId5"/>
    <p:sldId id="766" r:id="rId6"/>
    <p:sldId id="767" r:id="rId7"/>
    <p:sldId id="686" r:id="rId8"/>
    <p:sldId id="768" r:id="rId9"/>
    <p:sldId id="769" r:id="rId10"/>
    <p:sldId id="770" r:id="rId11"/>
    <p:sldId id="772" r:id="rId12"/>
    <p:sldId id="771" r:id="rId13"/>
    <p:sldId id="682" r:id="rId14"/>
    <p:sldId id="773" r:id="rId15"/>
    <p:sldId id="775" r:id="rId16"/>
    <p:sldId id="777" r:id="rId17"/>
    <p:sldId id="776" r:id="rId18"/>
    <p:sldId id="774" r:id="rId19"/>
    <p:sldId id="693" r:id="rId20"/>
    <p:sldId id="743" r:id="rId21"/>
    <p:sldId id="664" r:id="rId22"/>
    <p:sldId id="644" r:id="rId23"/>
    <p:sldId id="731" r:id="rId24"/>
    <p:sldId id="719" r:id="rId25"/>
    <p:sldId id="683" r:id="rId26"/>
    <p:sldId id="728" r:id="rId27"/>
    <p:sldId id="695" r:id="rId28"/>
    <p:sldId id="729" r:id="rId29"/>
    <p:sldId id="696" r:id="rId30"/>
    <p:sldId id="727" r:id="rId31"/>
    <p:sldId id="778" r:id="rId32"/>
    <p:sldId id="706" r:id="rId33"/>
    <p:sldId id="730" r:id="rId34"/>
    <p:sldId id="707" r:id="rId35"/>
    <p:sldId id="708" r:id="rId36"/>
    <p:sldId id="709" r:id="rId37"/>
    <p:sldId id="710" r:id="rId38"/>
    <p:sldId id="711" r:id="rId39"/>
    <p:sldId id="712" r:id="rId40"/>
    <p:sldId id="713" r:id="rId41"/>
    <p:sldId id="721" r:id="rId42"/>
    <p:sldId id="726" r:id="rId43"/>
    <p:sldId id="744" r:id="rId44"/>
    <p:sldId id="779" r:id="rId45"/>
    <p:sldId id="745" r:id="rId46"/>
    <p:sldId id="746" r:id="rId47"/>
    <p:sldId id="754" r:id="rId48"/>
    <p:sldId id="755" r:id="rId49"/>
    <p:sldId id="756" r:id="rId50"/>
    <p:sldId id="757" r:id="rId51"/>
    <p:sldId id="758" r:id="rId52"/>
    <p:sldId id="759" r:id="rId53"/>
    <p:sldId id="760" r:id="rId54"/>
    <p:sldId id="761" r:id="rId55"/>
    <p:sldId id="762" r:id="rId56"/>
    <p:sldId id="763" r:id="rId57"/>
    <p:sldId id="764" r:id="rId58"/>
    <p:sldId id="666" r:id="rId59"/>
    <p:sldId id="546" r:id="rId60"/>
    <p:sldId id="633" r:id="rId61"/>
    <p:sldId id="626" r:id="rId62"/>
    <p:sldId id="593" r:id="rId63"/>
  </p:sldIdLst>
  <p:sldSz cx="9144000" cy="6858000" type="overhead"/>
  <p:notesSz cx="7010400" cy="9296400"/>
  <p:embeddedFontLst>
    <p:embeddedFont>
      <p:font typeface="Tahoma" panose="020B0604030504040204" pitchFamily="34" charset="0"/>
      <p:regular r:id="rId66"/>
      <p:bold r:id="rId67"/>
    </p:embeddedFon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
      <p:font typeface="Calibri Light" panose="020F0302020204030204" pitchFamily="34" charset="0"/>
      <p:regular r:id="rId73"/>
      <p:italic r:id="rId74"/>
    </p:embeddedFont>
  </p:embeddedFontLst>
  <p:defaultTextStyle>
    <a:defPPr>
      <a:defRPr lang="en-US"/>
    </a:defPPr>
    <a:lvl1pPr algn="l" rtl="0" eaLnBrk="0" fontAlgn="base" hangingPunct="0">
      <a:spcBef>
        <a:spcPct val="20000"/>
      </a:spcBef>
      <a:spcAft>
        <a:spcPct val="0"/>
      </a:spcAft>
      <a:buChar char="•"/>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eaLnBrk="0" fontAlgn="base" hangingPunct="0">
      <a:spcBef>
        <a:spcPct val="20000"/>
      </a:spcBef>
      <a:spcAft>
        <a:spcPct val="0"/>
      </a:spcAft>
      <a:buChar char="•"/>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eaLnBrk="0" fontAlgn="base" hangingPunct="0">
      <a:spcBef>
        <a:spcPct val="20000"/>
      </a:spcBef>
      <a:spcAft>
        <a:spcPct val="0"/>
      </a:spcAft>
      <a:buChar char="•"/>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eaLnBrk="0" fontAlgn="base" hangingPunct="0">
      <a:spcBef>
        <a:spcPct val="20000"/>
      </a:spcBef>
      <a:spcAft>
        <a:spcPct val="0"/>
      </a:spcAft>
      <a:buChar char="•"/>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eaLnBrk="0" fontAlgn="base" hangingPunct="0">
      <a:spcBef>
        <a:spcPct val="20000"/>
      </a:spcBef>
      <a:spcAft>
        <a:spcPct val="0"/>
      </a:spcAft>
      <a:buChar char="•"/>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umimoji="1" sz="3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5396" autoAdjust="0"/>
  </p:normalViewPr>
  <p:slideViewPr>
    <p:cSldViewPr>
      <p:cViewPr varScale="1">
        <p:scale>
          <a:sx n="76" d="100"/>
          <a:sy n="76" d="100"/>
        </p:scale>
        <p:origin x="1651"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3037840" cy="464659"/>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buFontTx/>
              <a:buNone/>
              <a:defRPr kumimoji="0" sz="1200">
                <a:effectLst/>
              </a:defRPr>
            </a:lvl1pPr>
          </a:lstStyle>
          <a:p>
            <a:r>
              <a:rPr lang="en-US"/>
              <a:t>Dean Moberg</a:t>
            </a:r>
          </a:p>
        </p:txBody>
      </p:sp>
      <p:sp>
        <p:nvSpPr>
          <p:cNvPr id="386051" name="Rectangle 3"/>
          <p:cNvSpPr>
            <a:spLocks noGrp="1" noChangeArrowheads="1"/>
          </p:cNvSpPr>
          <p:nvPr>
            <p:ph type="dt" sz="quarter" idx="1"/>
          </p:nvPr>
        </p:nvSpPr>
        <p:spPr bwMode="auto">
          <a:xfrm>
            <a:off x="3972560" y="0"/>
            <a:ext cx="3037840" cy="464659"/>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a:buFontTx/>
              <a:buNone/>
              <a:defRPr kumimoji="0" sz="1200">
                <a:effectLst/>
              </a:defRPr>
            </a:lvl1pPr>
          </a:lstStyle>
          <a:p>
            <a:endParaRPr lang="en-US"/>
          </a:p>
        </p:txBody>
      </p:sp>
      <p:sp>
        <p:nvSpPr>
          <p:cNvPr id="386052" name="Rectangle 4"/>
          <p:cNvSpPr>
            <a:spLocks noGrp="1" noChangeArrowheads="1"/>
          </p:cNvSpPr>
          <p:nvPr>
            <p:ph type="ftr" sz="quarter" idx="2"/>
          </p:nvPr>
        </p:nvSpPr>
        <p:spPr bwMode="auto">
          <a:xfrm>
            <a:off x="0" y="8831741"/>
            <a:ext cx="3037840" cy="464659"/>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buFontTx/>
              <a:buNone/>
              <a:defRPr kumimoji="0" sz="1200">
                <a:effectLst/>
              </a:defRPr>
            </a:lvl1pPr>
          </a:lstStyle>
          <a:p>
            <a:r>
              <a:rPr lang="en-US"/>
              <a:t>Conservation Planning - Cropland</a:t>
            </a:r>
          </a:p>
        </p:txBody>
      </p:sp>
      <p:sp>
        <p:nvSpPr>
          <p:cNvPr id="386053" name="Rectangle 5"/>
          <p:cNvSpPr>
            <a:spLocks noGrp="1" noChangeArrowheads="1"/>
          </p:cNvSpPr>
          <p:nvPr>
            <p:ph type="sldNum" sz="quarter" idx="3"/>
          </p:nvPr>
        </p:nvSpPr>
        <p:spPr bwMode="auto">
          <a:xfrm>
            <a:off x="3972560" y="8831741"/>
            <a:ext cx="3037840" cy="464659"/>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a:buFontTx/>
              <a:buNone/>
              <a:defRPr kumimoji="0" sz="1200">
                <a:effectLst/>
              </a:defRPr>
            </a:lvl1pPr>
          </a:lstStyle>
          <a:p>
            <a:fld id="{AFFB9C79-2CAB-44CC-915F-1687A5E1A2FF}" type="slidenum">
              <a:rPr lang="en-US"/>
              <a:pPr/>
              <a:t>‹#›</a:t>
            </a:fld>
            <a:endParaRPr lang="en-US"/>
          </a:p>
        </p:txBody>
      </p:sp>
    </p:spTree>
    <p:extLst>
      <p:ext uri="{BB962C8B-B14F-4D97-AF65-F5344CB8AC3E}">
        <p14:creationId xmlns:p14="http://schemas.microsoft.com/office/powerpoint/2010/main" val="1987535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6" name="Rectangle 8"/>
          <p:cNvSpPr>
            <a:spLocks noGrp="1" noChangeArrowheads="1"/>
          </p:cNvSpPr>
          <p:nvPr>
            <p:ph type="hdr" sz="quarter"/>
          </p:nvPr>
        </p:nvSpPr>
        <p:spPr bwMode="auto">
          <a:xfrm>
            <a:off x="0" y="0"/>
            <a:ext cx="3037840" cy="464659"/>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defRPr kumimoji="0" sz="1200">
                <a:effectLst/>
              </a:defRPr>
            </a:lvl1pPr>
          </a:lstStyle>
          <a:p>
            <a:endParaRPr lang="en-US"/>
          </a:p>
        </p:txBody>
      </p:sp>
      <p:sp>
        <p:nvSpPr>
          <p:cNvPr id="365577" name="Rectangle 9"/>
          <p:cNvSpPr>
            <a:spLocks noGrp="1" noRot="1" noChangeAspect="1" noChangeArrowheads="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365578" name="Rectangle 10"/>
          <p:cNvSpPr>
            <a:spLocks noGrp="1" noChangeArrowheads="1"/>
          </p:cNvSpPr>
          <p:nvPr>
            <p:ph type="body" sz="quarter" idx="3"/>
          </p:nvPr>
        </p:nvSpPr>
        <p:spPr bwMode="auto">
          <a:xfrm>
            <a:off x="934720" y="4415872"/>
            <a:ext cx="5140960" cy="4183541"/>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5579" name="Rectangle 11"/>
          <p:cNvSpPr>
            <a:spLocks noGrp="1" noChangeArrowheads="1"/>
          </p:cNvSpPr>
          <p:nvPr>
            <p:ph type="dt" idx="1"/>
          </p:nvPr>
        </p:nvSpPr>
        <p:spPr bwMode="auto">
          <a:xfrm>
            <a:off x="3972560" y="0"/>
            <a:ext cx="3037840" cy="464659"/>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a:defRPr kumimoji="0" sz="1200">
                <a:effectLst/>
              </a:defRPr>
            </a:lvl1pPr>
          </a:lstStyle>
          <a:p>
            <a:endParaRPr lang="en-US"/>
          </a:p>
        </p:txBody>
      </p:sp>
      <p:sp>
        <p:nvSpPr>
          <p:cNvPr id="365580" name="Rectangle 12"/>
          <p:cNvSpPr>
            <a:spLocks noGrp="1" noChangeArrowheads="1"/>
          </p:cNvSpPr>
          <p:nvPr>
            <p:ph type="ftr" sz="quarter" idx="4"/>
          </p:nvPr>
        </p:nvSpPr>
        <p:spPr bwMode="auto">
          <a:xfrm>
            <a:off x="0" y="8831741"/>
            <a:ext cx="3037840" cy="464659"/>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defRPr kumimoji="0" sz="1200">
                <a:effectLst/>
              </a:defRPr>
            </a:lvl1pPr>
          </a:lstStyle>
          <a:p>
            <a:endParaRPr lang="en-US"/>
          </a:p>
        </p:txBody>
      </p:sp>
      <p:sp>
        <p:nvSpPr>
          <p:cNvPr id="365581" name="Rectangle 13"/>
          <p:cNvSpPr>
            <a:spLocks noGrp="1" noChangeArrowheads="1"/>
          </p:cNvSpPr>
          <p:nvPr>
            <p:ph type="sldNum" sz="quarter" idx="5"/>
          </p:nvPr>
        </p:nvSpPr>
        <p:spPr bwMode="auto">
          <a:xfrm>
            <a:off x="3972560" y="8831741"/>
            <a:ext cx="3037840" cy="464659"/>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a:defRPr kumimoji="0" sz="1200">
                <a:effectLst/>
              </a:defRPr>
            </a:lvl1pPr>
          </a:lstStyle>
          <a:p>
            <a:fld id="{52F06973-076A-4DA9-9A8B-0EC38FD741ED}" type="slidenum">
              <a:rPr lang="en-US"/>
              <a:pPr/>
              <a:t>‹#›</a:t>
            </a:fld>
            <a:endParaRPr lang="en-US"/>
          </a:p>
        </p:txBody>
      </p:sp>
    </p:spTree>
    <p:extLst>
      <p:ext uri="{BB962C8B-B14F-4D97-AF65-F5344CB8AC3E}">
        <p14:creationId xmlns:p14="http://schemas.microsoft.com/office/powerpoint/2010/main" val="4045795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a:t>
            </a:r>
          </a:p>
          <a:p>
            <a:r>
              <a:rPr lang="en-US" dirty="0" smtClean="0"/>
              <a:t>-sponge</a:t>
            </a:r>
          </a:p>
          <a:p>
            <a:r>
              <a:rPr lang="en-US" dirty="0" smtClean="0"/>
              <a:t>-bucket</a:t>
            </a:r>
          </a:p>
          <a:p>
            <a:r>
              <a:rPr lang="en-US" dirty="0" smtClean="0"/>
              <a:t>-tub</a:t>
            </a:r>
          </a:p>
          <a:p>
            <a:r>
              <a:rPr lang="en-US" dirty="0" smtClean="0"/>
              <a:t>-food</a:t>
            </a:r>
            <a:r>
              <a:rPr lang="en-US" baseline="0" dirty="0" smtClean="0"/>
              <a:t> color</a:t>
            </a:r>
          </a:p>
          <a:p>
            <a:r>
              <a:rPr lang="en-US" baseline="0" dirty="0" smtClean="0"/>
              <a:t>-three pint mason jars labeled &gt;FC, easy, hard</a:t>
            </a:r>
          </a:p>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a:t>
            </a:fld>
            <a:endParaRPr lang="en-US"/>
          </a:p>
        </p:txBody>
      </p:sp>
    </p:spTree>
    <p:extLst>
      <p:ext uri="{BB962C8B-B14F-4D97-AF65-F5344CB8AC3E}">
        <p14:creationId xmlns:p14="http://schemas.microsoft.com/office/powerpoint/2010/main" val="194706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10</a:t>
            </a:fld>
            <a:endParaRPr lang="en-US"/>
          </a:p>
        </p:txBody>
      </p:sp>
    </p:spTree>
    <p:extLst>
      <p:ext uri="{BB962C8B-B14F-4D97-AF65-F5344CB8AC3E}">
        <p14:creationId xmlns:p14="http://schemas.microsoft.com/office/powerpoint/2010/main" val="409048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Nozzle diameter is usually</a:t>
            </a:r>
            <a:r>
              <a:rPr lang="en-US" baseline="0" dirty="0" smtClean="0"/>
              <a:t> stamped into the brass nozzle (not always easy to see). You can also use drill bits to measure the nozzle diameter. For rotator type sprinklers, you will need to consult your dealer or the manufacturer website.</a:t>
            </a:r>
          </a:p>
          <a:p>
            <a:endParaRPr lang="en-US" baseline="0" dirty="0" smtClean="0"/>
          </a:p>
          <a:p>
            <a:r>
              <a:rPr lang="en-US" baseline="0" dirty="0" smtClean="0"/>
              <a:t>Pressure is best measured with a pressure gauge and pitot tube. If you don’t have this, you can measure how many gallons come out of one sprinkler in one minute (use a short piece of scrap garden hose, a bucket, measuring cup and a watch). Then enter all other data with actual numbers and adjust the pressure until you match your gallons per minute.</a:t>
            </a:r>
          </a:p>
          <a:p>
            <a:r>
              <a:rPr lang="en-US" baseline="0" dirty="0" smtClean="0"/>
              <a:t>Line spacing = distance between irrigation pipes.</a:t>
            </a:r>
          </a:p>
          <a:p>
            <a:r>
              <a:rPr lang="en-US" baseline="0" dirty="0" smtClean="0"/>
              <a:t>Head spacing = distance between sprinklers along the pipe.</a:t>
            </a:r>
          </a:p>
          <a:p>
            <a:r>
              <a:rPr lang="en-US" baseline="0" dirty="0" smtClean="0"/>
              <a:t>Sprinkler efficiency = 70% is a good value to use.</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11</a:t>
            </a:fld>
            <a:endParaRPr lang="en-US"/>
          </a:p>
        </p:txBody>
      </p:sp>
    </p:spTree>
    <p:extLst>
      <p:ext uri="{BB962C8B-B14F-4D97-AF65-F5344CB8AC3E}">
        <p14:creationId xmlns:p14="http://schemas.microsoft.com/office/powerpoint/2010/main" val="41868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0.53 </a:t>
            </a:r>
            <a:r>
              <a:rPr lang="en-US" dirty="0" err="1" smtClean="0"/>
              <a:t>gph</a:t>
            </a:r>
            <a:r>
              <a:rPr lang="en-US" dirty="0" smtClean="0"/>
              <a:t>  =  2 liters per hour</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12</a:t>
            </a:fld>
            <a:endParaRPr lang="en-US"/>
          </a:p>
        </p:txBody>
      </p:sp>
    </p:spTree>
    <p:extLst>
      <p:ext uri="{BB962C8B-B14F-4D97-AF65-F5344CB8AC3E}">
        <p14:creationId xmlns:p14="http://schemas.microsoft.com/office/powerpoint/2010/main" val="46060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some healthy</a:t>
            </a:r>
            <a:r>
              <a:rPr lang="en-US" baseline="0" dirty="0" smtClean="0"/>
              <a:t> disagreement on how to measure distance between irrigation lines for widely spaced crops. When crops are closely spaced, like broccoli planted in 3 foot wide rows, there is typically one drip line per row and the spacing is 3 feet.</a:t>
            </a:r>
          </a:p>
          <a:p>
            <a:endParaRPr lang="en-US" baseline="0" dirty="0" smtClean="0"/>
          </a:p>
          <a:p>
            <a:r>
              <a:rPr lang="en-US" baseline="0" dirty="0" smtClean="0"/>
              <a:t>But for blueberries planted in 11 foot wide rows (like in previous example), with one drip line per row, there are two approaches:</a:t>
            </a:r>
          </a:p>
          <a:p>
            <a:r>
              <a:rPr lang="en-US" baseline="0" dirty="0" smtClean="0"/>
              <a:t>     1. Just figure 11 foot spacing, which is 0.05 in/hr.</a:t>
            </a:r>
          </a:p>
          <a:p>
            <a:r>
              <a:rPr lang="en-US" baseline="0" dirty="0" smtClean="0"/>
              <a:t>     2. Assume that ET rates are based on sprinkler irrigation and that half of the sprinkler water percolates down between the rows with no benefit to the crop. In this case, you can figure that for DRIP irrigation, the actual blueberry root zone is 5 feet wide and so the effective rate of blueberries is doubled.</a:t>
            </a:r>
          </a:p>
        </p:txBody>
      </p:sp>
      <p:sp>
        <p:nvSpPr>
          <p:cNvPr id="4" name="Slide Number Placeholder 3"/>
          <p:cNvSpPr>
            <a:spLocks noGrp="1"/>
          </p:cNvSpPr>
          <p:nvPr>
            <p:ph type="sldNum" sz="quarter" idx="10"/>
          </p:nvPr>
        </p:nvSpPr>
        <p:spPr/>
        <p:txBody>
          <a:bodyPr/>
          <a:lstStyle/>
          <a:p>
            <a:fld id="{52F06973-076A-4DA9-9A8B-0EC38FD741ED}" type="slidenum">
              <a:rPr lang="en-US" smtClean="0"/>
              <a:pPr/>
              <a:t>13</a:t>
            </a:fld>
            <a:endParaRPr lang="en-US"/>
          </a:p>
        </p:txBody>
      </p:sp>
    </p:spTree>
    <p:extLst>
      <p:ext uri="{BB962C8B-B14F-4D97-AF65-F5344CB8AC3E}">
        <p14:creationId xmlns:p14="http://schemas.microsoft.com/office/powerpoint/2010/main" val="158439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irrigation</a:t>
            </a:r>
            <a:r>
              <a:rPr lang="en-US" baseline="0" dirty="0" smtClean="0"/>
              <a:t> system does not fit one of the calculators, you can use the tuna can approach.</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14</a:t>
            </a:fld>
            <a:endParaRPr lang="en-US"/>
          </a:p>
        </p:txBody>
      </p:sp>
    </p:spTree>
    <p:extLst>
      <p:ext uri="{BB962C8B-B14F-4D97-AF65-F5344CB8AC3E}">
        <p14:creationId xmlns:p14="http://schemas.microsoft.com/office/powerpoint/2010/main" val="261625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cool days will be less and very hot days may be more.</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15</a:t>
            </a:fld>
            <a:endParaRPr lang="en-US"/>
          </a:p>
        </p:txBody>
      </p:sp>
    </p:spTree>
    <p:extLst>
      <p:ext uri="{BB962C8B-B14F-4D97-AF65-F5344CB8AC3E}">
        <p14:creationId xmlns:p14="http://schemas.microsoft.com/office/powerpoint/2010/main" val="3160817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16</a:t>
            </a:fld>
            <a:endParaRPr lang="en-US"/>
          </a:p>
        </p:txBody>
      </p:sp>
    </p:spTree>
    <p:extLst>
      <p:ext uri="{BB962C8B-B14F-4D97-AF65-F5344CB8AC3E}">
        <p14:creationId xmlns:p14="http://schemas.microsoft.com/office/powerpoint/2010/main" val="609773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17</a:t>
            </a:fld>
            <a:endParaRPr lang="en-US"/>
          </a:p>
        </p:txBody>
      </p:sp>
    </p:spTree>
    <p:extLst>
      <p:ext uri="{BB962C8B-B14F-4D97-AF65-F5344CB8AC3E}">
        <p14:creationId xmlns:p14="http://schemas.microsoft.com/office/powerpoint/2010/main" val="285499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18</a:t>
            </a:fld>
            <a:endParaRPr lang="en-US"/>
          </a:p>
        </p:txBody>
      </p:sp>
    </p:spTree>
    <p:extLst>
      <p:ext uri="{BB962C8B-B14F-4D97-AF65-F5344CB8AC3E}">
        <p14:creationId xmlns:p14="http://schemas.microsoft.com/office/powerpoint/2010/main" val="2055526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Clay holds more water, but sand has higher infiltration rate (can apply irrigation water faster).</a:t>
            </a:r>
          </a:p>
          <a:p>
            <a:endParaRPr lang="en-US" baseline="0" dirty="0" smtClean="0"/>
          </a:p>
          <a:p>
            <a:r>
              <a:rPr lang="en-US" baseline="0" dirty="0" smtClean="0"/>
              <a:t>But it would be helpful to quantify how much water a soil can hold.</a:t>
            </a:r>
          </a:p>
        </p:txBody>
      </p:sp>
      <p:sp>
        <p:nvSpPr>
          <p:cNvPr id="4" name="Slide Number Placeholder 3"/>
          <p:cNvSpPr>
            <a:spLocks noGrp="1"/>
          </p:cNvSpPr>
          <p:nvPr>
            <p:ph type="sldNum" sz="quarter" idx="10"/>
          </p:nvPr>
        </p:nvSpPr>
        <p:spPr/>
        <p:txBody>
          <a:bodyPr/>
          <a:lstStyle/>
          <a:p>
            <a:fld id="{52F06973-076A-4DA9-9A8B-0EC38FD741ED}" type="slidenum">
              <a:rPr lang="en-US" smtClean="0"/>
              <a:pPr/>
              <a:t>19</a:t>
            </a:fld>
            <a:endParaRPr lang="en-US"/>
          </a:p>
        </p:txBody>
      </p:sp>
    </p:spTree>
    <p:extLst>
      <p:ext uri="{BB962C8B-B14F-4D97-AF65-F5344CB8AC3E}">
        <p14:creationId xmlns:p14="http://schemas.microsoft.com/office/powerpoint/2010/main" val="303618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NRCS?</a:t>
            </a:r>
          </a:p>
          <a:p>
            <a:endParaRPr lang="en-US" dirty="0" smtClean="0"/>
          </a:p>
          <a:p>
            <a:r>
              <a:rPr lang="en-US" dirty="0" smtClean="0"/>
              <a:t>Who is here?</a:t>
            </a:r>
          </a:p>
          <a:p>
            <a:r>
              <a:rPr lang="en-US" dirty="0" smtClean="0"/>
              <a:t>How many commercial</a:t>
            </a:r>
            <a:r>
              <a:rPr lang="en-US" baseline="0" dirty="0" smtClean="0"/>
              <a:t> farmers?</a:t>
            </a:r>
          </a:p>
          <a:p>
            <a:r>
              <a:rPr lang="en-US" baseline="0" dirty="0" smtClean="0"/>
              <a:t>How many gardeners?</a:t>
            </a:r>
          </a:p>
          <a:p>
            <a:r>
              <a:rPr lang="en-US" baseline="0" dirty="0" smtClean="0"/>
              <a:t>Others?</a:t>
            </a:r>
          </a:p>
          <a:p>
            <a:r>
              <a:rPr lang="en-US" baseline="0" dirty="0" smtClean="0"/>
              <a:t>Vegetables?</a:t>
            </a:r>
          </a:p>
          <a:p>
            <a:r>
              <a:rPr lang="en-US" baseline="0" dirty="0" smtClean="0"/>
              <a:t>Fruits and berries?</a:t>
            </a:r>
          </a:p>
          <a:p>
            <a:r>
              <a:rPr lang="en-US" baseline="0" dirty="0" smtClean="0"/>
              <a:t>Pasture?</a:t>
            </a:r>
          </a:p>
          <a:p>
            <a:r>
              <a:rPr lang="en-US" baseline="0" dirty="0" smtClean="0"/>
              <a:t>Other?</a:t>
            </a:r>
          </a:p>
          <a:p>
            <a:r>
              <a:rPr lang="en-US" baseline="0" dirty="0" smtClean="0"/>
              <a:t>Organic?</a:t>
            </a:r>
          </a:p>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2</a:t>
            </a:fld>
            <a:endParaRPr lang="en-US"/>
          </a:p>
        </p:txBody>
      </p:sp>
    </p:spTree>
    <p:extLst>
      <p:ext uri="{BB962C8B-B14F-4D97-AF65-F5344CB8AC3E}">
        <p14:creationId xmlns:p14="http://schemas.microsoft.com/office/powerpoint/2010/main" val="105951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source of this material is the COMET</a:t>
            </a:r>
            <a:r>
              <a:rPr lang="en-US" baseline="30000" dirty="0" smtClean="0">
                <a:effectLst/>
              </a:rPr>
              <a:t>®</a:t>
            </a:r>
            <a:r>
              <a:rPr lang="en-US" dirty="0" smtClean="0">
                <a:effectLst/>
              </a:rPr>
              <a:t> Website at http://meted.ucar.edu/ of the University Corporation for Atmospheric Research (UCAR), sponsored in part through cooperative agreement(s) with the National Oceanic and Atmospheric Administration (NOAA), U.S. Department of Commerce (DOC). ©1997-2016 University Corporation for Atmospheric Research. All Rights Reserved."</a:t>
            </a:r>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20</a:t>
            </a:fld>
            <a:endParaRPr lang="en-US"/>
          </a:p>
        </p:txBody>
      </p:sp>
    </p:spTree>
    <p:extLst>
      <p:ext uri="{BB962C8B-B14F-4D97-AF65-F5344CB8AC3E}">
        <p14:creationId xmlns:p14="http://schemas.microsoft.com/office/powerpoint/2010/main" val="3536540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21</a:t>
            </a:fld>
            <a:endParaRPr lang="en-US"/>
          </a:p>
        </p:txBody>
      </p:sp>
    </p:spTree>
    <p:extLst>
      <p:ext uri="{BB962C8B-B14F-4D97-AF65-F5344CB8AC3E}">
        <p14:creationId xmlns:p14="http://schemas.microsoft.com/office/powerpoint/2010/main" val="386060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AWHC generated for 0-18 inch soil depth.</a:t>
            </a:r>
          </a:p>
          <a:p>
            <a:endParaRPr lang="en-US" baseline="0" dirty="0" smtClean="0"/>
          </a:p>
          <a:p>
            <a:r>
              <a:rPr lang="en-US" baseline="0" dirty="0" smtClean="0"/>
              <a:t>This is a field on the PCC Rock Creek campus.</a:t>
            </a:r>
          </a:p>
        </p:txBody>
      </p:sp>
      <p:sp>
        <p:nvSpPr>
          <p:cNvPr id="4" name="Slide Number Placeholder 3"/>
          <p:cNvSpPr>
            <a:spLocks noGrp="1"/>
          </p:cNvSpPr>
          <p:nvPr>
            <p:ph type="sldNum" sz="quarter" idx="10"/>
          </p:nvPr>
        </p:nvSpPr>
        <p:spPr/>
        <p:txBody>
          <a:bodyPr/>
          <a:lstStyle/>
          <a:p>
            <a:fld id="{52F06973-076A-4DA9-9A8B-0EC38FD741ED}" type="slidenum">
              <a:rPr lang="en-US" smtClean="0"/>
              <a:pPr/>
              <a:t>22</a:t>
            </a:fld>
            <a:endParaRPr lang="en-US"/>
          </a:p>
        </p:txBody>
      </p:sp>
    </p:spTree>
    <p:extLst>
      <p:ext uri="{BB962C8B-B14F-4D97-AF65-F5344CB8AC3E}">
        <p14:creationId xmlns:p14="http://schemas.microsoft.com/office/powerpoint/2010/main" val="155501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AWHC generated for 0-18 inch soil depth.</a:t>
            </a:r>
          </a:p>
          <a:p>
            <a:endParaRPr lang="en-US" baseline="0" dirty="0" smtClean="0"/>
          </a:p>
          <a:p>
            <a:r>
              <a:rPr lang="en-US" baseline="0" dirty="0" smtClean="0"/>
              <a:t>This is a field on the PCC Rock Creek campus.</a:t>
            </a:r>
          </a:p>
        </p:txBody>
      </p:sp>
      <p:sp>
        <p:nvSpPr>
          <p:cNvPr id="4" name="Slide Number Placeholder 3"/>
          <p:cNvSpPr>
            <a:spLocks noGrp="1"/>
          </p:cNvSpPr>
          <p:nvPr>
            <p:ph type="sldNum" sz="quarter" idx="10"/>
          </p:nvPr>
        </p:nvSpPr>
        <p:spPr/>
        <p:txBody>
          <a:bodyPr/>
          <a:lstStyle/>
          <a:p>
            <a:fld id="{52F06973-076A-4DA9-9A8B-0EC38FD741ED}" type="slidenum">
              <a:rPr lang="en-US" smtClean="0"/>
              <a:pPr/>
              <a:t>23</a:t>
            </a:fld>
            <a:endParaRPr lang="en-US"/>
          </a:p>
        </p:txBody>
      </p:sp>
    </p:spTree>
    <p:extLst>
      <p:ext uri="{BB962C8B-B14F-4D97-AF65-F5344CB8AC3E}">
        <p14:creationId xmlns:p14="http://schemas.microsoft.com/office/powerpoint/2010/main" val="2191287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Demonstrate FC, MAD, PWP, AW using a sponge and dyed water, putting water into quart mason jars labeled &gt;FC, “easy”, “hard”.</a:t>
            </a:r>
          </a:p>
          <a:p>
            <a:endParaRPr lang="en-US" baseline="0" dirty="0" smtClean="0"/>
          </a:p>
          <a:p>
            <a:r>
              <a:rPr lang="en-US" baseline="0" dirty="0" smtClean="0"/>
              <a:t>Click to next slide while doing demo.</a:t>
            </a:r>
          </a:p>
          <a:p>
            <a:endParaRPr lang="en-US" baseline="0" dirty="0" smtClean="0"/>
          </a:p>
          <a:p>
            <a:r>
              <a:rPr lang="en-US" baseline="0" dirty="0" smtClean="0"/>
              <a:t>&gt; FC:   Water drains by gravity out of large pores in sponge/soil</a:t>
            </a:r>
          </a:p>
          <a:p>
            <a:r>
              <a:rPr lang="en-US" baseline="0" dirty="0" smtClean="0"/>
              <a:t>&gt; MAD (“easy”):  Gentle squeezing of sponge easily provides water.</a:t>
            </a:r>
          </a:p>
          <a:p>
            <a:r>
              <a:rPr lang="en-US" baseline="0" dirty="0" smtClean="0"/>
              <a:t>&lt; MAD (“hard”):  Stronger squeezing of sponge also provides water; crop wilts during day but recovers at night.</a:t>
            </a:r>
          </a:p>
          <a:p>
            <a:r>
              <a:rPr lang="en-US" baseline="0" dirty="0" smtClean="0"/>
              <a:t>PWP:  Still water available, but crop no longer recovers at night and eventually dies.</a:t>
            </a:r>
          </a:p>
        </p:txBody>
      </p:sp>
      <p:sp>
        <p:nvSpPr>
          <p:cNvPr id="4" name="Slide Number Placeholder 3"/>
          <p:cNvSpPr>
            <a:spLocks noGrp="1"/>
          </p:cNvSpPr>
          <p:nvPr>
            <p:ph type="sldNum" sz="quarter" idx="10"/>
          </p:nvPr>
        </p:nvSpPr>
        <p:spPr/>
        <p:txBody>
          <a:bodyPr/>
          <a:lstStyle/>
          <a:p>
            <a:fld id="{52F06973-076A-4DA9-9A8B-0EC38FD741ED}" type="slidenum">
              <a:rPr lang="en-US" smtClean="0"/>
              <a:pPr/>
              <a:t>24</a:t>
            </a:fld>
            <a:endParaRPr lang="en-US"/>
          </a:p>
        </p:txBody>
      </p:sp>
    </p:spTree>
    <p:extLst>
      <p:ext uri="{BB962C8B-B14F-4D97-AF65-F5344CB8AC3E}">
        <p14:creationId xmlns:p14="http://schemas.microsoft.com/office/powerpoint/2010/main" val="1454166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 of available water that is easily available to plants is called “Maximum Allowable Depletion”</a:t>
            </a:r>
            <a:r>
              <a:rPr lang="en-US" baseline="0" dirty="0" smtClean="0"/>
              <a:t> (MAD).  For many crops, MAD = 50% of AW. MAD is not shown in this graph because MAD differs by crop.</a:t>
            </a:r>
          </a:p>
          <a:p>
            <a:endParaRPr lang="en-US" baseline="0" dirty="0" smtClean="0"/>
          </a:p>
          <a:p>
            <a:r>
              <a:rPr lang="en-US" baseline="0" dirty="0" smtClean="0"/>
              <a:t>Note that for silt loam:</a:t>
            </a:r>
          </a:p>
          <a:p>
            <a:endParaRPr lang="en-US" baseline="0" dirty="0" smtClean="0"/>
          </a:p>
          <a:p>
            <a:r>
              <a:rPr lang="en-US" baseline="0" dirty="0" smtClean="0"/>
              <a:t>FC = about 38 cm/m</a:t>
            </a:r>
          </a:p>
          <a:p>
            <a:r>
              <a:rPr lang="en-US" baseline="0" dirty="0" smtClean="0"/>
              <a:t>PWP = about 18 cm/m</a:t>
            </a:r>
          </a:p>
          <a:p>
            <a:endParaRPr lang="en-US" baseline="0" dirty="0" smtClean="0"/>
          </a:p>
          <a:p>
            <a:r>
              <a:rPr lang="en-US" baseline="0" dirty="0" smtClean="0"/>
              <a:t>AW = about 20 cm/m  (or 0.20 cm/cm as we saw in the web soil survey report).</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25</a:t>
            </a:fld>
            <a:endParaRPr lang="en-US"/>
          </a:p>
        </p:txBody>
      </p:sp>
    </p:spTree>
    <p:extLst>
      <p:ext uri="{BB962C8B-B14F-4D97-AF65-F5344CB8AC3E}">
        <p14:creationId xmlns:p14="http://schemas.microsoft.com/office/powerpoint/2010/main" val="731232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Above FC ~10%</a:t>
            </a:r>
          </a:p>
          <a:p>
            <a:r>
              <a:rPr lang="en-US" baseline="0" dirty="0" smtClean="0"/>
              <a:t>Easily available ~10%</a:t>
            </a:r>
          </a:p>
          <a:p>
            <a:r>
              <a:rPr lang="en-US" baseline="0" dirty="0" smtClean="0"/>
              <a:t>More difficult ~10%</a:t>
            </a:r>
          </a:p>
          <a:p>
            <a:r>
              <a:rPr lang="en-US" baseline="0" dirty="0" smtClean="0"/>
              <a:t>Not available to plants ~15-20%</a:t>
            </a:r>
          </a:p>
          <a:p>
            <a:endParaRPr lang="en-US" baseline="0" dirty="0" smtClean="0"/>
          </a:p>
          <a:p>
            <a:r>
              <a:rPr lang="en-US" baseline="0" dirty="0" smtClean="0"/>
              <a:t>BUT WE NEED TO KNOW WHAT THE MAD IS.</a:t>
            </a:r>
          </a:p>
          <a:p>
            <a:r>
              <a:rPr lang="en-US" baseline="0" dirty="0" smtClean="0"/>
              <a:t>WE ALSO NEED TO KNOW HOW MANY INCHES OF WATER TO APPLY, NOT WHAT PERCENT.  WHAT DO WE NEED TO KNOW TO CONVERT PERCENT TO INCHES OF MAD?</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26</a:t>
            </a:fld>
            <a:endParaRPr lang="en-US"/>
          </a:p>
        </p:txBody>
      </p:sp>
    </p:spTree>
    <p:extLst>
      <p:ext uri="{BB962C8B-B14F-4D97-AF65-F5344CB8AC3E}">
        <p14:creationId xmlns:p14="http://schemas.microsoft.com/office/powerpoint/2010/main" val="2481858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27</a:t>
            </a:fld>
            <a:endParaRPr lang="en-US"/>
          </a:p>
        </p:txBody>
      </p:sp>
    </p:spTree>
    <p:extLst>
      <p:ext uri="{BB962C8B-B14F-4D97-AF65-F5344CB8AC3E}">
        <p14:creationId xmlns:p14="http://schemas.microsoft.com/office/powerpoint/2010/main" val="312849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 of available water that is easily available to plants is called “Maximum Allowable Depletion”</a:t>
            </a:r>
            <a:r>
              <a:rPr lang="en-US" baseline="0" dirty="0" smtClean="0"/>
              <a:t> (MAD).  For many crops, MAD = 50% of AW. MAD is not shown in this graph because MAD differs by crop.</a:t>
            </a:r>
          </a:p>
          <a:p>
            <a:endParaRPr lang="en-US" baseline="0" dirty="0" smtClean="0"/>
          </a:p>
          <a:p>
            <a:r>
              <a:rPr lang="en-US" baseline="0" dirty="0" smtClean="0"/>
              <a:t>Note that for silt loam:</a:t>
            </a:r>
          </a:p>
          <a:p>
            <a:endParaRPr lang="en-US" baseline="0" dirty="0" smtClean="0"/>
          </a:p>
          <a:p>
            <a:r>
              <a:rPr lang="en-US" baseline="0" dirty="0" smtClean="0"/>
              <a:t>FC = about 38 cm/m</a:t>
            </a:r>
          </a:p>
          <a:p>
            <a:r>
              <a:rPr lang="en-US" baseline="0" dirty="0" smtClean="0"/>
              <a:t>PWP = about 18 cm/m</a:t>
            </a:r>
          </a:p>
          <a:p>
            <a:endParaRPr lang="en-US" baseline="0" dirty="0" smtClean="0"/>
          </a:p>
          <a:p>
            <a:r>
              <a:rPr lang="en-US" baseline="0" dirty="0" smtClean="0"/>
              <a:t>AW = about 20 cm/m  (or 0.20 cm/cm as we saw in the web soil survey report).</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28</a:t>
            </a:fld>
            <a:endParaRPr lang="en-US"/>
          </a:p>
        </p:txBody>
      </p:sp>
    </p:spTree>
    <p:extLst>
      <p:ext uri="{BB962C8B-B14F-4D97-AF65-F5344CB8AC3E}">
        <p14:creationId xmlns:p14="http://schemas.microsoft.com/office/powerpoint/2010/main" val="640483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29</a:t>
            </a:fld>
            <a:endParaRPr lang="en-US"/>
          </a:p>
        </p:txBody>
      </p:sp>
    </p:spTree>
    <p:extLst>
      <p:ext uri="{BB962C8B-B14F-4D97-AF65-F5344CB8AC3E}">
        <p14:creationId xmlns:p14="http://schemas.microsoft.com/office/powerpoint/2010/main" val="5796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a:t>
            </a:fld>
            <a:endParaRPr lang="en-US"/>
          </a:p>
        </p:txBody>
      </p:sp>
    </p:spTree>
    <p:extLst>
      <p:ext uri="{BB962C8B-B14F-4D97-AF65-F5344CB8AC3E}">
        <p14:creationId xmlns:p14="http://schemas.microsoft.com/office/powerpoint/2010/main" val="468306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30</a:t>
            </a:fld>
            <a:endParaRPr lang="en-US"/>
          </a:p>
        </p:txBody>
      </p:sp>
    </p:spTree>
    <p:extLst>
      <p:ext uri="{BB962C8B-B14F-4D97-AF65-F5344CB8AC3E}">
        <p14:creationId xmlns:p14="http://schemas.microsoft.com/office/powerpoint/2010/main" val="880887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31</a:t>
            </a:fld>
            <a:endParaRPr lang="en-US"/>
          </a:p>
        </p:txBody>
      </p:sp>
    </p:spTree>
    <p:extLst>
      <p:ext uri="{BB962C8B-B14F-4D97-AF65-F5344CB8AC3E}">
        <p14:creationId xmlns:p14="http://schemas.microsoft.com/office/powerpoint/2010/main" val="1881757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thru this paper form with </a:t>
            </a:r>
            <a:r>
              <a:rPr lang="en-US" baseline="0" dirty="0" smtClean="0"/>
              <a:t>pencil and calculator is instructive, but it’s a bit like doing your taxes with paper forms.</a:t>
            </a:r>
          </a:p>
          <a:p>
            <a:endParaRPr lang="en-US" baseline="0" dirty="0" smtClean="0"/>
          </a:p>
          <a:p>
            <a:r>
              <a:rPr lang="en-US" baseline="0" dirty="0" smtClean="0"/>
              <a:t>Many folks prefer to do their taxes on line now, and likewise irrigation water management is becoming an on line process.</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32</a:t>
            </a:fld>
            <a:endParaRPr lang="en-US"/>
          </a:p>
        </p:txBody>
      </p:sp>
    </p:spTree>
    <p:extLst>
      <p:ext uri="{BB962C8B-B14F-4D97-AF65-F5344CB8AC3E}">
        <p14:creationId xmlns:p14="http://schemas.microsoft.com/office/powerpoint/2010/main" val="885588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thru this paper form with </a:t>
            </a:r>
            <a:r>
              <a:rPr lang="en-US" baseline="0" dirty="0" smtClean="0"/>
              <a:t>pencil and calculator is instructive, but it’s a bit like doing your taxes with paper forms.</a:t>
            </a:r>
          </a:p>
          <a:p>
            <a:endParaRPr lang="en-US" baseline="0" dirty="0" smtClean="0"/>
          </a:p>
          <a:p>
            <a:r>
              <a:rPr lang="en-US" baseline="0" dirty="0" smtClean="0"/>
              <a:t>Many folks prefer to do their taxes on line now, and likewise irrigation water management is becoming an on line process.</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33</a:t>
            </a:fld>
            <a:endParaRPr lang="en-US"/>
          </a:p>
        </p:txBody>
      </p:sp>
    </p:spTree>
    <p:extLst>
      <p:ext uri="{BB962C8B-B14F-4D97-AF65-F5344CB8AC3E}">
        <p14:creationId xmlns:p14="http://schemas.microsoft.com/office/powerpoint/2010/main" val="3042400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WSU</a:t>
            </a:r>
            <a:r>
              <a:rPr lang="en-US" baseline="0" dirty="0" smtClean="0"/>
              <a:t> irrigation scheduler mobile</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34</a:t>
            </a:fld>
            <a:endParaRPr lang="en-US"/>
          </a:p>
        </p:txBody>
      </p:sp>
    </p:spTree>
    <p:extLst>
      <p:ext uri="{BB962C8B-B14F-4D97-AF65-F5344CB8AC3E}">
        <p14:creationId xmlns:p14="http://schemas.microsoft.com/office/powerpoint/2010/main" val="3610930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35</a:t>
            </a:fld>
            <a:endParaRPr lang="en-US"/>
          </a:p>
        </p:txBody>
      </p:sp>
    </p:spTree>
    <p:extLst>
      <p:ext uri="{BB962C8B-B14F-4D97-AF65-F5344CB8AC3E}">
        <p14:creationId xmlns:p14="http://schemas.microsoft.com/office/powerpoint/2010/main" val="851118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36</a:t>
            </a:fld>
            <a:endParaRPr lang="en-US"/>
          </a:p>
        </p:txBody>
      </p:sp>
    </p:spTree>
    <p:extLst>
      <p:ext uri="{BB962C8B-B14F-4D97-AF65-F5344CB8AC3E}">
        <p14:creationId xmlns:p14="http://schemas.microsoft.com/office/powerpoint/2010/main" val="3136869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37</a:t>
            </a:fld>
            <a:endParaRPr lang="en-US"/>
          </a:p>
        </p:txBody>
      </p:sp>
    </p:spTree>
    <p:extLst>
      <p:ext uri="{BB962C8B-B14F-4D97-AF65-F5344CB8AC3E}">
        <p14:creationId xmlns:p14="http://schemas.microsoft.com/office/powerpoint/2010/main" val="2453793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38</a:t>
            </a:fld>
            <a:endParaRPr lang="en-US"/>
          </a:p>
        </p:txBody>
      </p:sp>
    </p:spTree>
    <p:extLst>
      <p:ext uri="{BB962C8B-B14F-4D97-AF65-F5344CB8AC3E}">
        <p14:creationId xmlns:p14="http://schemas.microsoft.com/office/powerpoint/2010/main" val="1251426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apply water in excess of deficit.</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39</a:t>
            </a:fld>
            <a:endParaRPr lang="en-US"/>
          </a:p>
        </p:txBody>
      </p:sp>
    </p:spTree>
    <p:extLst>
      <p:ext uri="{BB962C8B-B14F-4D97-AF65-F5344CB8AC3E}">
        <p14:creationId xmlns:p14="http://schemas.microsoft.com/office/powerpoint/2010/main" val="412661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4</a:t>
            </a:fld>
            <a:endParaRPr lang="en-US"/>
          </a:p>
        </p:txBody>
      </p:sp>
    </p:spTree>
    <p:extLst>
      <p:ext uri="{BB962C8B-B14F-4D97-AF65-F5344CB8AC3E}">
        <p14:creationId xmlns:p14="http://schemas.microsoft.com/office/powerpoint/2010/main" val="2369145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forecast</a:t>
            </a:r>
            <a:r>
              <a:rPr lang="en-US" baseline="0" dirty="0" smtClean="0"/>
              <a:t> </a:t>
            </a:r>
            <a:r>
              <a:rPr lang="en-US" baseline="0" dirty="0" err="1" smtClean="0"/>
              <a:t>precip</a:t>
            </a:r>
            <a:r>
              <a:rPr lang="en-US" baseline="0" dirty="0" smtClean="0"/>
              <a:t> and ET into the future.  </a:t>
            </a:r>
          </a:p>
          <a:p>
            <a:r>
              <a:rPr lang="en-US" dirty="0" smtClean="0"/>
              <a:t>Note that you can edit data on prior dates to add in irrigations that you didn’t record previously.</a:t>
            </a:r>
          </a:p>
          <a:p>
            <a:endParaRPr lang="en-US" dirty="0" smtClean="0"/>
          </a:p>
          <a:p>
            <a:r>
              <a:rPr lang="en-US" dirty="0" smtClean="0"/>
              <a:t>“Water use” (first column)</a:t>
            </a:r>
            <a:r>
              <a:rPr lang="en-US" baseline="0" dirty="0" smtClean="0"/>
              <a:t>  =  ET</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40</a:t>
            </a:fld>
            <a:endParaRPr lang="en-US"/>
          </a:p>
        </p:txBody>
      </p:sp>
    </p:spTree>
    <p:extLst>
      <p:ext uri="{BB962C8B-B14F-4D97-AF65-F5344CB8AC3E}">
        <p14:creationId xmlns:p14="http://schemas.microsoft.com/office/powerpoint/2010/main" val="1406398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need to determine how many inches of water you apply.</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41</a:t>
            </a:fld>
            <a:endParaRPr lang="en-US"/>
          </a:p>
        </p:txBody>
      </p:sp>
    </p:spTree>
    <p:extLst>
      <p:ext uri="{BB962C8B-B14F-4D97-AF65-F5344CB8AC3E}">
        <p14:creationId xmlns:p14="http://schemas.microsoft.com/office/powerpoint/2010/main" val="3802373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http://www.nrcs.usda.gov/wps/portal/nrcs/detail/wy/soils/?cid=nrcs142p2_026831 </a:t>
            </a:r>
          </a:p>
          <a:p>
            <a:endParaRPr lang="en-US" baseline="0" dirty="0" smtClean="0"/>
          </a:p>
          <a:p>
            <a:r>
              <a:rPr lang="en-US" baseline="0" dirty="0" smtClean="0"/>
              <a:t>Because MAD for many crops is 50% AWC, the soil pictured at top left is dry enough that it is causing crop stress.</a:t>
            </a:r>
          </a:p>
          <a:p>
            <a:endParaRPr lang="en-US" baseline="0" dirty="0" smtClean="0"/>
          </a:p>
          <a:p>
            <a:r>
              <a:rPr lang="en-US" baseline="0" dirty="0" smtClean="0"/>
              <a:t>Silt loam</a:t>
            </a:r>
          </a:p>
          <a:p>
            <a:r>
              <a:rPr lang="en-US" baseline="0" dirty="0" smtClean="0"/>
              <a:t>25-50%:	ball forms, dry crumbs break off</a:t>
            </a:r>
          </a:p>
          <a:p>
            <a:r>
              <a:rPr lang="en-US" baseline="0" dirty="0" smtClean="0"/>
              <a:t>50-75%:	ball forms, no crumbs break off</a:t>
            </a:r>
          </a:p>
          <a:p>
            <a:r>
              <a:rPr lang="en-US" baseline="0" dirty="0" smtClean="0"/>
              <a:t>75-100%:	ball forms, moisture is on fingers</a:t>
            </a:r>
          </a:p>
        </p:txBody>
      </p:sp>
      <p:sp>
        <p:nvSpPr>
          <p:cNvPr id="4" name="Slide Number Placeholder 3"/>
          <p:cNvSpPr>
            <a:spLocks noGrp="1"/>
          </p:cNvSpPr>
          <p:nvPr>
            <p:ph type="sldNum" sz="quarter" idx="10"/>
          </p:nvPr>
        </p:nvSpPr>
        <p:spPr/>
        <p:txBody>
          <a:bodyPr/>
          <a:lstStyle/>
          <a:p>
            <a:fld id="{52F06973-076A-4DA9-9A8B-0EC38FD741ED}" type="slidenum">
              <a:rPr lang="en-US" smtClean="0"/>
              <a:pPr/>
              <a:t>42</a:t>
            </a:fld>
            <a:endParaRPr lang="en-US"/>
          </a:p>
        </p:txBody>
      </p:sp>
    </p:spTree>
    <p:extLst>
      <p:ext uri="{BB962C8B-B14F-4D97-AF65-F5344CB8AC3E}">
        <p14:creationId xmlns:p14="http://schemas.microsoft.com/office/powerpoint/2010/main" val="1209588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43</a:t>
            </a:fld>
            <a:endParaRPr lang="en-US"/>
          </a:p>
        </p:txBody>
      </p:sp>
    </p:spTree>
    <p:extLst>
      <p:ext uri="{BB962C8B-B14F-4D97-AF65-F5344CB8AC3E}">
        <p14:creationId xmlns:p14="http://schemas.microsoft.com/office/powerpoint/2010/main" val="2229157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44</a:t>
            </a:fld>
            <a:endParaRPr lang="en-US"/>
          </a:p>
        </p:txBody>
      </p:sp>
    </p:spTree>
    <p:extLst>
      <p:ext uri="{BB962C8B-B14F-4D97-AF65-F5344CB8AC3E}">
        <p14:creationId xmlns:p14="http://schemas.microsoft.com/office/powerpoint/2010/main" val="1178199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presentation will touch on hardware but the goal is not to teach folks to design systems as that is complicated and is usually done by vendors.</a:t>
            </a:r>
          </a:p>
        </p:txBody>
      </p:sp>
      <p:sp>
        <p:nvSpPr>
          <p:cNvPr id="4" name="Slide Number Placeholder 3"/>
          <p:cNvSpPr>
            <a:spLocks noGrp="1"/>
          </p:cNvSpPr>
          <p:nvPr>
            <p:ph type="sldNum" sz="quarter" idx="10"/>
          </p:nvPr>
        </p:nvSpPr>
        <p:spPr/>
        <p:txBody>
          <a:bodyPr/>
          <a:lstStyle/>
          <a:p>
            <a:fld id="{52F06973-076A-4DA9-9A8B-0EC38FD741ED}" type="slidenum">
              <a:rPr lang="en-US" smtClean="0"/>
              <a:pPr/>
              <a:t>45</a:t>
            </a:fld>
            <a:endParaRPr lang="en-US"/>
          </a:p>
        </p:txBody>
      </p:sp>
    </p:spTree>
    <p:extLst>
      <p:ext uri="{BB962C8B-B14F-4D97-AF65-F5344CB8AC3E}">
        <p14:creationId xmlns:p14="http://schemas.microsoft.com/office/powerpoint/2010/main" val="647224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46</a:t>
            </a:fld>
            <a:endParaRPr lang="en-US"/>
          </a:p>
        </p:txBody>
      </p:sp>
    </p:spTree>
    <p:extLst>
      <p:ext uri="{BB962C8B-B14F-4D97-AF65-F5344CB8AC3E}">
        <p14:creationId xmlns:p14="http://schemas.microsoft.com/office/powerpoint/2010/main" val="1973716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Impact sprinklers typically deliver more </a:t>
            </a:r>
            <a:r>
              <a:rPr lang="en-US" baseline="0" dirty="0" err="1" smtClean="0"/>
              <a:t>gpm</a:t>
            </a:r>
            <a:r>
              <a:rPr lang="en-US" baseline="0" dirty="0" smtClean="0"/>
              <a:t> at a wider spacing, benefit: need fewer per acre.</a:t>
            </a:r>
          </a:p>
          <a:p>
            <a:endParaRPr lang="en-US" baseline="0" dirty="0" smtClean="0"/>
          </a:p>
          <a:p>
            <a:r>
              <a:rPr lang="en-US" baseline="0" dirty="0" smtClean="0"/>
              <a:t>Rotator sprinkler benefits:  high uniformity, no tools needed to install, better shields (keeping water off road, etc.)</a:t>
            </a:r>
          </a:p>
        </p:txBody>
      </p:sp>
      <p:sp>
        <p:nvSpPr>
          <p:cNvPr id="4" name="Slide Number Placeholder 3"/>
          <p:cNvSpPr>
            <a:spLocks noGrp="1"/>
          </p:cNvSpPr>
          <p:nvPr>
            <p:ph type="sldNum" sz="quarter" idx="10"/>
          </p:nvPr>
        </p:nvSpPr>
        <p:spPr/>
        <p:txBody>
          <a:bodyPr/>
          <a:lstStyle/>
          <a:p>
            <a:fld id="{52F06973-076A-4DA9-9A8B-0EC38FD741ED}" type="slidenum">
              <a:rPr lang="en-US" smtClean="0"/>
              <a:pPr/>
              <a:t>47</a:t>
            </a:fld>
            <a:endParaRPr lang="en-US"/>
          </a:p>
        </p:txBody>
      </p:sp>
    </p:spTree>
    <p:extLst>
      <p:ext uri="{BB962C8B-B14F-4D97-AF65-F5344CB8AC3E}">
        <p14:creationId xmlns:p14="http://schemas.microsoft.com/office/powerpoint/2010/main" val="1086682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Scott, Verne H and J. A. Cory, Sprinkler and Lateral Spacing, California Agriculture 1957.</a:t>
            </a:r>
          </a:p>
          <a:p>
            <a:endParaRPr lang="en-US" baseline="0" dirty="0" smtClean="0"/>
          </a:p>
          <a:p>
            <a:r>
              <a:rPr lang="en-US" baseline="0" dirty="0" smtClean="0"/>
              <a:t>Uniformity coefficient of 80% considered minimum</a:t>
            </a:r>
          </a:p>
        </p:txBody>
      </p:sp>
      <p:sp>
        <p:nvSpPr>
          <p:cNvPr id="4" name="Slide Number Placeholder 3"/>
          <p:cNvSpPr>
            <a:spLocks noGrp="1"/>
          </p:cNvSpPr>
          <p:nvPr>
            <p:ph type="sldNum" sz="quarter" idx="10"/>
          </p:nvPr>
        </p:nvSpPr>
        <p:spPr/>
        <p:txBody>
          <a:bodyPr/>
          <a:lstStyle/>
          <a:p>
            <a:fld id="{52F06973-076A-4DA9-9A8B-0EC38FD741ED}" type="slidenum">
              <a:rPr lang="en-US" smtClean="0"/>
              <a:pPr/>
              <a:t>48</a:t>
            </a:fld>
            <a:endParaRPr lang="en-US"/>
          </a:p>
        </p:txBody>
      </p:sp>
    </p:spTree>
    <p:extLst>
      <p:ext uri="{BB962C8B-B14F-4D97-AF65-F5344CB8AC3E}">
        <p14:creationId xmlns:p14="http://schemas.microsoft.com/office/powerpoint/2010/main" val="1340781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49</a:t>
            </a:fld>
            <a:endParaRPr lang="en-US"/>
          </a:p>
        </p:txBody>
      </p:sp>
    </p:spTree>
    <p:extLst>
      <p:ext uri="{BB962C8B-B14F-4D97-AF65-F5344CB8AC3E}">
        <p14:creationId xmlns:p14="http://schemas.microsoft.com/office/powerpoint/2010/main" val="337873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a:t>
            </a:r>
            <a:r>
              <a:rPr lang="en-US" baseline="0" dirty="0" smtClean="0"/>
              <a:t> has links to concise two-page guides to irrigating many crops commonly grown in the Willamette Valley. It is available for purchase but not available free online.</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5</a:t>
            </a:fld>
            <a:endParaRPr lang="en-US"/>
          </a:p>
        </p:txBody>
      </p:sp>
    </p:spTree>
    <p:extLst>
      <p:ext uri="{BB962C8B-B14F-4D97-AF65-F5344CB8AC3E}">
        <p14:creationId xmlns:p14="http://schemas.microsoft.com/office/powerpoint/2010/main" val="2233157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50</a:t>
            </a:fld>
            <a:endParaRPr lang="en-US"/>
          </a:p>
        </p:txBody>
      </p:sp>
    </p:spTree>
    <p:extLst>
      <p:ext uri="{BB962C8B-B14F-4D97-AF65-F5344CB8AC3E}">
        <p14:creationId xmlns:p14="http://schemas.microsoft.com/office/powerpoint/2010/main" val="1763224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Smesrud</a:t>
            </a:r>
            <a:r>
              <a:rPr lang="en-US" baseline="0" dirty="0" smtClean="0"/>
              <a:t>, Jason, Mario Hess and John </a:t>
            </a:r>
            <a:r>
              <a:rPr lang="en-US" baseline="0" dirty="0" err="1" smtClean="0"/>
              <a:t>Selker</a:t>
            </a:r>
            <a:endParaRPr lang="en-US" baseline="0" dirty="0" smtClean="0"/>
          </a:p>
          <a:p>
            <a:r>
              <a:rPr lang="en-US" baseline="0" dirty="0" smtClean="0"/>
              <a:t>Western Oregon Irrigation Guides: Background and References</a:t>
            </a:r>
          </a:p>
          <a:p>
            <a:r>
              <a:rPr lang="en-US" baseline="0" dirty="0" smtClean="0"/>
              <a:t>OSU: 1997</a:t>
            </a:r>
          </a:p>
        </p:txBody>
      </p:sp>
      <p:sp>
        <p:nvSpPr>
          <p:cNvPr id="4" name="Slide Number Placeholder 3"/>
          <p:cNvSpPr>
            <a:spLocks noGrp="1"/>
          </p:cNvSpPr>
          <p:nvPr>
            <p:ph type="sldNum" sz="quarter" idx="10"/>
          </p:nvPr>
        </p:nvSpPr>
        <p:spPr/>
        <p:txBody>
          <a:bodyPr/>
          <a:lstStyle/>
          <a:p>
            <a:fld id="{52F06973-076A-4DA9-9A8B-0EC38FD741ED}" type="slidenum">
              <a:rPr lang="en-US" smtClean="0"/>
              <a:pPr/>
              <a:t>51</a:t>
            </a:fld>
            <a:endParaRPr lang="en-US"/>
          </a:p>
        </p:txBody>
      </p:sp>
    </p:spTree>
    <p:extLst>
      <p:ext uri="{BB962C8B-B14F-4D97-AF65-F5344CB8AC3E}">
        <p14:creationId xmlns:p14="http://schemas.microsoft.com/office/powerpoint/2010/main" val="42020062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52</a:t>
            </a:fld>
            <a:endParaRPr lang="en-US"/>
          </a:p>
        </p:txBody>
      </p:sp>
    </p:spTree>
    <p:extLst>
      <p:ext uri="{BB962C8B-B14F-4D97-AF65-F5344CB8AC3E}">
        <p14:creationId xmlns:p14="http://schemas.microsoft.com/office/powerpoint/2010/main" val="519714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53</a:t>
            </a:fld>
            <a:endParaRPr lang="en-US"/>
          </a:p>
        </p:txBody>
      </p:sp>
    </p:spTree>
    <p:extLst>
      <p:ext uri="{BB962C8B-B14F-4D97-AF65-F5344CB8AC3E}">
        <p14:creationId xmlns:p14="http://schemas.microsoft.com/office/powerpoint/2010/main" val="3493525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54</a:t>
            </a:fld>
            <a:endParaRPr lang="en-US"/>
          </a:p>
        </p:txBody>
      </p:sp>
    </p:spTree>
    <p:extLst>
      <p:ext uri="{BB962C8B-B14F-4D97-AF65-F5344CB8AC3E}">
        <p14:creationId xmlns:p14="http://schemas.microsoft.com/office/powerpoint/2010/main" val="1899169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55</a:t>
            </a:fld>
            <a:endParaRPr lang="en-US"/>
          </a:p>
        </p:txBody>
      </p:sp>
    </p:spTree>
    <p:extLst>
      <p:ext uri="{BB962C8B-B14F-4D97-AF65-F5344CB8AC3E}">
        <p14:creationId xmlns:p14="http://schemas.microsoft.com/office/powerpoint/2010/main" val="568772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56</a:t>
            </a:fld>
            <a:endParaRPr lang="en-US"/>
          </a:p>
        </p:txBody>
      </p:sp>
    </p:spTree>
    <p:extLst>
      <p:ext uri="{BB962C8B-B14F-4D97-AF65-F5344CB8AC3E}">
        <p14:creationId xmlns:p14="http://schemas.microsoft.com/office/powerpoint/2010/main" val="37087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Frequency depends on quality of water.  </a:t>
            </a:r>
          </a:p>
          <a:p>
            <a:endParaRPr lang="en-US" baseline="0" dirty="0" smtClean="0"/>
          </a:p>
          <a:p>
            <a:r>
              <a:rPr lang="en-US" baseline="0" dirty="0" smtClean="0"/>
              <a:t>Municipal water:  beginning, middle and end of season</a:t>
            </a:r>
          </a:p>
          <a:p>
            <a:r>
              <a:rPr lang="en-US" baseline="0" dirty="0" smtClean="0"/>
              <a:t>Stream water:  weekly might be needed.</a:t>
            </a:r>
          </a:p>
        </p:txBody>
      </p:sp>
      <p:sp>
        <p:nvSpPr>
          <p:cNvPr id="4" name="Slide Number Placeholder 3"/>
          <p:cNvSpPr>
            <a:spLocks noGrp="1"/>
          </p:cNvSpPr>
          <p:nvPr>
            <p:ph type="sldNum" sz="quarter" idx="10"/>
          </p:nvPr>
        </p:nvSpPr>
        <p:spPr/>
        <p:txBody>
          <a:bodyPr/>
          <a:lstStyle/>
          <a:p>
            <a:fld id="{52F06973-076A-4DA9-9A8B-0EC38FD741ED}" type="slidenum">
              <a:rPr lang="en-US" smtClean="0"/>
              <a:pPr/>
              <a:t>57</a:t>
            </a:fld>
            <a:endParaRPr lang="en-US"/>
          </a:p>
        </p:txBody>
      </p:sp>
    </p:spTree>
    <p:extLst>
      <p:ext uri="{BB962C8B-B14F-4D97-AF65-F5344CB8AC3E}">
        <p14:creationId xmlns:p14="http://schemas.microsoft.com/office/powerpoint/2010/main" val="113527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F06973-076A-4DA9-9A8B-0EC38FD741ED}" type="slidenum">
              <a:rPr lang="en-US" smtClean="0"/>
              <a:pPr/>
              <a:t>58</a:t>
            </a:fld>
            <a:endParaRPr lang="en-US"/>
          </a:p>
        </p:txBody>
      </p:sp>
    </p:spTree>
    <p:extLst>
      <p:ext uri="{BB962C8B-B14F-4D97-AF65-F5344CB8AC3E}">
        <p14:creationId xmlns:p14="http://schemas.microsoft.com/office/powerpoint/2010/main" val="1616526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6973-076A-4DA9-9A8B-0EC38FD741ED}" type="slidenum">
              <a:rPr lang="en-US" smtClean="0"/>
              <a:pPr/>
              <a:t>59</a:t>
            </a:fld>
            <a:endParaRPr lang="en-US"/>
          </a:p>
        </p:txBody>
      </p:sp>
    </p:spTree>
    <p:extLst>
      <p:ext uri="{BB962C8B-B14F-4D97-AF65-F5344CB8AC3E}">
        <p14:creationId xmlns:p14="http://schemas.microsoft.com/office/powerpoint/2010/main" val="41259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guide for blueberries.</a:t>
            </a:r>
          </a:p>
          <a:p>
            <a:endParaRPr lang="en-US" baseline="0" dirty="0" smtClean="0"/>
          </a:p>
          <a:p>
            <a:r>
              <a:rPr lang="en-US" baseline="0" dirty="0" smtClean="0"/>
              <a:t>Hess, Mario; B. </a:t>
            </a:r>
            <a:r>
              <a:rPr lang="en-US" baseline="0" dirty="0" err="1" smtClean="0"/>
              <a:t>Strik</a:t>
            </a:r>
            <a:r>
              <a:rPr lang="en-US" baseline="0" dirty="0" smtClean="0"/>
              <a:t>, J. </a:t>
            </a:r>
            <a:r>
              <a:rPr lang="en-US" baseline="0" dirty="0" err="1" smtClean="0"/>
              <a:t>Smesrud</a:t>
            </a:r>
            <a:r>
              <a:rPr lang="en-US" baseline="0" dirty="0" smtClean="0"/>
              <a:t>, and J. </a:t>
            </a:r>
            <a:r>
              <a:rPr lang="en-US" baseline="0" dirty="0" err="1" smtClean="0"/>
              <a:t>Selker</a:t>
            </a:r>
            <a:endParaRPr lang="en-US" baseline="0" dirty="0" smtClean="0"/>
          </a:p>
          <a:p>
            <a:r>
              <a:rPr lang="en-US" baseline="0" dirty="0" smtClean="0"/>
              <a:t>Western Oregon Blueberry Irrigation Guide</a:t>
            </a:r>
          </a:p>
          <a:p>
            <a:r>
              <a:rPr lang="en-US" baseline="0" dirty="0" smtClean="0"/>
              <a:t>OSU: 1997</a:t>
            </a:r>
          </a:p>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6</a:t>
            </a:fld>
            <a:endParaRPr lang="en-US"/>
          </a:p>
        </p:txBody>
      </p:sp>
    </p:spTree>
    <p:extLst>
      <p:ext uri="{BB962C8B-B14F-4D97-AF65-F5344CB8AC3E}">
        <p14:creationId xmlns:p14="http://schemas.microsoft.com/office/powerpoint/2010/main" val="870644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F06973-076A-4DA9-9A8B-0EC38FD741ED}" type="slidenum">
              <a:rPr lang="en-US" smtClean="0"/>
              <a:pPr/>
              <a:t>60</a:t>
            </a:fld>
            <a:endParaRPr lang="en-US"/>
          </a:p>
        </p:txBody>
      </p:sp>
    </p:spTree>
    <p:extLst>
      <p:ext uri="{BB962C8B-B14F-4D97-AF65-F5344CB8AC3E}">
        <p14:creationId xmlns:p14="http://schemas.microsoft.com/office/powerpoint/2010/main" val="12737142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61</a:t>
            </a:fld>
            <a:endParaRPr lang="en-US"/>
          </a:p>
        </p:txBody>
      </p:sp>
    </p:spTree>
    <p:extLst>
      <p:ext uri="{BB962C8B-B14F-4D97-AF65-F5344CB8AC3E}">
        <p14:creationId xmlns:p14="http://schemas.microsoft.com/office/powerpoint/2010/main" val="12945095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Maximum root depths can be quite high:</a:t>
            </a:r>
          </a:p>
          <a:p>
            <a:endParaRPr lang="en-US" dirty="0" smtClean="0"/>
          </a:p>
          <a:p>
            <a:r>
              <a:rPr lang="en-US" dirty="0" smtClean="0"/>
              <a:t>Tomato and lettuce = 5-8 feet deep</a:t>
            </a:r>
          </a:p>
          <a:p>
            <a:endParaRPr lang="en-US" dirty="0" smtClean="0"/>
          </a:p>
          <a:p>
            <a:r>
              <a:rPr lang="en-US" dirty="0" smtClean="0"/>
              <a:t>So, use ¼ or ½ of maximum</a:t>
            </a:r>
            <a:r>
              <a:rPr lang="en-US" baseline="0" dirty="0" smtClean="0"/>
              <a:t> root depth to estimate root zone that is really suitable for AW calculations.</a:t>
            </a:r>
            <a:endParaRPr lang="en-US" dirty="0" smtClean="0"/>
          </a:p>
          <a:p>
            <a:endParaRPr lang="en-US" dirty="0" smtClean="0"/>
          </a:p>
          <a:p>
            <a:r>
              <a:rPr lang="en-US" dirty="0" smtClean="0"/>
              <a:t>SCS, National Engineering Handbook Section 15: Irrigation.  1991.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62</a:t>
            </a:fld>
            <a:endParaRPr lang="en-US"/>
          </a:p>
        </p:txBody>
      </p:sp>
    </p:spTree>
    <p:extLst>
      <p:ext uri="{BB962C8B-B14F-4D97-AF65-F5344CB8AC3E}">
        <p14:creationId xmlns:p14="http://schemas.microsoft.com/office/powerpoint/2010/main" val="75901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Enlargement of the graph for blueberries.</a:t>
            </a:r>
          </a:p>
          <a:p>
            <a:endParaRPr lang="en-US" dirty="0" smtClean="0"/>
          </a:p>
          <a:p>
            <a:r>
              <a:rPr lang="en-US" dirty="0" smtClean="0"/>
              <a:t>8</a:t>
            </a:r>
            <a:r>
              <a:rPr lang="en-US" baseline="0" dirty="0" smtClean="0"/>
              <a:t> inches in July / 31 days  =  0.26 inches/day</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7</a:t>
            </a:fld>
            <a:endParaRPr lang="en-US"/>
          </a:p>
        </p:txBody>
      </p:sp>
    </p:spTree>
    <p:extLst>
      <p:ext uri="{BB962C8B-B14F-4D97-AF65-F5344CB8AC3E}">
        <p14:creationId xmlns:p14="http://schemas.microsoft.com/office/powerpoint/2010/main" val="14070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Evapotranspiration (ET) values above tend to</a:t>
            </a:r>
            <a:r>
              <a:rPr lang="en-US" baseline="0" dirty="0" smtClean="0"/>
              <a:t> be high estimates (somewhat warmer than average days). On cool days, actual ET will be less. On very hot days, ET may be more.</a:t>
            </a:r>
          </a:p>
          <a:p>
            <a:endParaRPr lang="en-US" baseline="0" dirty="0" smtClean="0"/>
          </a:p>
          <a:p>
            <a:r>
              <a:rPr lang="en-US" baseline="0" dirty="0" smtClean="0"/>
              <a:t>Rooting depth is based on healthy crops without soil restrictions. For annual crops, of course, the root depth will be less early in the season.</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8</a:t>
            </a:fld>
            <a:endParaRPr lang="en-US"/>
          </a:p>
        </p:txBody>
      </p:sp>
    </p:spTree>
    <p:extLst>
      <p:ext uri="{BB962C8B-B14F-4D97-AF65-F5344CB8AC3E}">
        <p14:creationId xmlns:p14="http://schemas.microsoft.com/office/powerpoint/2010/main" val="27213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has tools to help calculate the amount of water your irrigation system</a:t>
            </a:r>
            <a:r>
              <a:rPr lang="en-US" baseline="0" dirty="0" smtClean="0"/>
              <a:t> supplies per hour.</a:t>
            </a:r>
            <a:endParaRPr lang="en-US" dirty="0"/>
          </a:p>
        </p:txBody>
      </p:sp>
      <p:sp>
        <p:nvSpPr>
          <p:cNvPr id="4" name="Slide Number Placeholder 3"/>
          <p:cNvSpPr>
            <a:spLocks noGrp="1"/>
          </p:cNvSpPr>
          <p:nvPr>
            <p:ph type="sldNum" sz="quarter" idx="10"/>
          </p:nvPr>
        </p:nvSpPr>
        <p:spPr/>
        <p:txBody>
          <a:bodyPr/>
          <a:lstStyle/>
          <a:p>
            <a:fld id="{52F06973-076A-4DA9-9A8B-0EC38FD741ED}" type="slidenum">
              <a:rPr lang="en-US" smtClean="0"/>
              <a:pPr/>
              <a:t>9</a:t>
            </a:fld>
            <a:endParaRPr lang="en-US"/>
          </a:p>
        </p:txBody>
      </p:sp>
    </p:spTree>
    <p:extLst>
      <p:ext uri="{BB962C8B-B14F-4D97-AF65-F5344CB8AC3E}">
        <p14:creationId xmlns:p14="http://schemas.microsoft.com/office/powerpoint/2010/main" val="84309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50A64-B984-4481-978E-6933EED77CB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11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8F5CD-7AD3-4336-981B-6472D6DFCBD4}" type="slidenum">
              <a:rPr lang="en-US" smtClean="0"/>
              <a:pPr/>
              <a:t>‹#›</a:t>
            </a:fld>
            <a:endParaRPr lang="en-US"/>
          </a:p>
        </p:txBody>
      </p:sp>
    </p:spTree>
    <p:extLst>
      <p:ext uri="{BB962C8B-B14F-4D97-AF65-F5344CB8AC3E}">
        <p14:creationId xmlns:p14="http://schemas.microsoft.com/office/powerpoint/2010/main" val="201796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D6BB-0313-48DD-B077-F07EFCB878C6}" type="slidenum">
              <a:rPr lang="en-US" smtClean="0"/>
              <a:pPr/>
              <a:t>‹#›</a:t>
            </a:fld>
            <a:endParaRPr lang="en-US"/>
          </a:p>
        </p:txBody>
      </p:sp>
    </p:spTree>
    <p:extLst>
      <p:ext uri="{BB962C8B-B14F-4D97-AF65-F5344CB8AC3E}">
        <p14:creationId xmlns:p14="http://schemas.microsoft.com/office/powerpoint/2010/main" val="250316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286000"/>
            <a:ext cx="36957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2500" y="2286000"/>
            <a:ext cx="3695700" cy="3657600"/>
          </a:xfrm>
        </p:spPr>
        <p:txBody>
          <a:bodyPr/>
          <a:lstStyle/>
          <a:p>
            <a:endParaRPr lang="en-US"/>
          </a:p>
        </p:txBody>
      </p:sp>
      <p:sp>
        <p:nvSpPr>
          <p:cNvPr id="5" name="Date Placeholder 4"/>
          <p:cNvSpPr>
            <a:spLocks noGrp="1"/>
          </p:cNvSpPr>
          <p:nvPr>
            <p:ph type="dt" sz="half" idx="10"/>
          </p:nvPr>
        </p:nvSpPr>
        <p:spPr>
          <a:xfrm>
            <a:off x="838200" y="5943600"/>
            <a:ext cx="1905000" cy="304800"/>
          </a:xfrm>
        </p:spPr>
        <p:txBody>
          <a:bodyPr/>
          <a:lstStyle>
            <a:lvl1pPr>
              <a:defRPr/>
            </a:lvl1pPr>
          </a:lstStyle>
          <a:p>
            <a:endParaRPr lang="en-US"/>
          </a:p>
        </p:txBody>
      </p:sp>
      <p:sp>
        <p:nvSpPr>
          <p:cNvPr id="6" name="Footer Placeholder 5"/>
          <p:cNvSpPr>
            <a:spLocks noGrp="1"/>
          </p:cNvSpPr>
          <p:nvPr>
            <p:ph type="ftr" sz="quarter" idx="11"/>
          </p:nvPr>
        </p:nvSpPr>
        <p:spPr>
          <a:xfrm>
            <a:off x="838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3733800" y="6248400"/>
            <a:ext cx="1905000" cy="457200"/>
          </a:xfrm>
        </p:spPr>
        <p:txBody>
          <a:bodyPr/>
          <a:lstStyle>
            <a:lvl1pPr>
              <a:defRPr/>
            </a:lvl1pPr>
          </a:lstStyle>
          <a:p>
            <a:fld id="{19F00248-5B2D-425F-9B6D-53AC7405203F}" type="slidenum">
              <a:rPr lang="en-US"/>
              <a:pPr/>
              <a:t>‹#›</a:t>
            </a:fld>
            <a:endParaRPr lang="en-US"/>
          </a:p>
        </p:txBody>
      </p:sp>
    </p:spTree>
    <p:extLst>
      <p:ext uri="{BB962C8B-B14F-4D97-AF65-F5344CB8AC3E}">
        <p14:creationId xmlns:p14="http://schemas.microsoft.com/office/powerpoint/2010/main" val="1565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F1100-FAE0-48C7-91FF-3F1E7494A762}" type="slidenum">
              <a:rPr lang="en-US" smtClean="0"/>
              <a:pPr/>
              <a:t>‹#›</a:t>
            </a:fld>
            <a:endParaRPr lang="en-US"/>
          </a:p>
        </p:txBody>
      </p:sp>
    </p:spTree>
    <p:extLst>
      <p:ext uri="{BB962C8B-B14F-4D97-AF65-F5344CB8AC3E}">
        <p14:creationId xmlns:p14="http://schemas.microsoft.com/office/powerpoint/2010/main" val="4017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FD0E1-1342-4617-8398-F01AF49EA1B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54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B2BEA-4A08-46BD-93F6-466DF23ACBF4}" type="slidenum">
              <a:rPr lang="en-US" smtClean="0"/>
              <a:pPr/>
              <a:t>‹#›</a:t>
            </a:fld>
            <a:endParaRPr lang="en-US"/>
          </a:p>
        </p:txBody>
      </p:sp>
    </p:spTree>
    <p:extLst>
      <p:ext uri="{BB962C8B-B14F-4D97-AF65-F5344CB8AC3E}">
        <p14:creationId xmlns:p14="http://schemas.microsoft.com/office/powerpoint/2010/main" val="140653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A09D-0E52-4724-B013-B55037AB250B}" type="slidenum">
              <a:rPr lang="en-US" smtClean="0"/>
              <a:pPr/>
              <a:t>‹#›</a:t>
            </a:fld>
            <a:endParaRPr lang="en-US"/>
          </a:p>
        </p:txBody>
      </p:sp>
    </p:spTree>
    <p:extLst>
      <p:ext uri="{BB962C8B-B14F-4D97-AF65-F5344CB8AC3E}">
        <p14:creationId xmlns:p14="http://schemas.microsoft.com/office/powerpoint/2010/main" val="420423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74DD6-A667-4A88-9496-2AD0D147322A}" type="slidenum">
              <a:rPr lang="en-US" smtClean="0"/>
              <a:pPr/>
              <a:t>‹#›</a:t>
            </a:fld>
            <a:endParaRPr lang="en-US"/>
          </a:p>
        </p:txBody>
      </p:sp>
    </p:spTree>
    <p:extLst>
      <p:ext uri="{BB962C8B-B14F-4D97-AF65-F5344CB8AC3E}">
        <p14:creationId xmlns:p14="http://schemas.microsoft.com/office/powerpoint/2010/main" val="261605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0763D5E-C7DF-43AE-B8B2-5C2BADC53906}" type="slidenum">
              <a:rPr lang="en-US" smtClean="0"/>
              <a:pPr/>
              <a:t>‹#›</a:t>
            </a:fld>
            <a:endParaRPr lang="en-US"/>
          </a:p>
        </p:txBody>
      </p:sp>
    </p:spTree>
    <p:extLst>
      <p:ext uri="{BB962C8B-B14F-4D97-AF65-F5344CB8AC3E}">
        <p14:creationId xmlns:p14="http://schemas.microsoft.com/office/powerpoint/2010/main" val="253813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25C83C-20A1-4FE8-92EE-19FD828B0AA6}" type="slidenum">
              <a:rPr lang="en-US" smtClean="0"/>
              <a:pPr/>
              <a:t>‹#›</a:t>
            </a:fld>
            <a:endParaRPr lang="en-US"/>
          </a:p>
        </p:txBody>
      </p:sp>
    </p:spTree>
    <p:extLst>
      <p:ext uri="{BB962C8B-B14F-4D97-AF65-F5344CB8AC3E}">
        <p14:creationId xmlns:p14="http://schemas.microsoft.com/office/powerpoint/2010/main" val="405239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42C1E-8DCD-43B4-9EA9-E401DCC5904A}" type="slidenum">
              <a:rPr lang="en-US" smtClean="0"/>
              <a:pPr/>
              <a:t>‹#›</a:t>
            </a:fld>
            <a:endParaRPr lang="en-US"/>
          </a:p>
        </p:txBody>
      </p:sp>
    </p:spTree>
    <p:extLst>
      <p:ext uri="{BB962C8B-B14F-4D97-AF65-F5344CB8AC3E}">
        <p14:creationId xmlns:p14="http://schemas.microsoft.com/office/powerpoint/2010/main" val="56831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5F2FB0E-28BB-44BC-8630-2B59785390B3}"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74041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30.png"/><Relationship Id="rId12"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0.png"/><Relationship Id="rId4" Type="http://schemas.openxmlformats.org/officeDocument/2006/relationships/image" Target="../media/image29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0.png"/><Relationship Id="rId4" Type="http://schemas.openxmlformats.org/officeDocument/2006/relationships/image" Target="../media/image290.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eather.wsu.edu/ism/index.php?m=1" TargetMode="External"/><Relationship Id="rId5" Type="http://schemas.openxmlformats.org/officeDocument/2006/relationships/image" Target="../media/image40.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6.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irrigation.wsu.edu/index.php"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685800" y="1066800"/>
            <a:ext cx="7772400" cy="1829761"/>
          </a:xfrm>
        </p:spPr>
        <p:txBody>
          <a:bodyPr>
            <a:normAutofit/>
          </a:bodyPr>
          <a:lstStyle/>
          <a:p>
            <a:r>
              <a:rPr lang="en-US" b="1" dirty="0" smtClean="0">
                <a:effectLst/>
              </a:rPr>
              <a:t>Irrigation</a:t>
            </a:r>
            <a:br>
              <a:rPr lang="en-US" b="1" dirty="0" smtClean="0">
                <a:effectLst/>
              </a:rPr>
            </a:br>
            <a:r>
              <a:rPr lang="en-US" sz="3600" b="1" dirty="0" smtClean="0">
                <a:effectLst/>
              </a:rPr>
              <a:t>Efficiency on s</a:t>
            </a:r>
            <a:r>
              <a:rPr lang="en-US" sz="3600" b="1" dirty="0" smtClean="0"/>
              <a:t>mall farms and gardens.</a:t>
            </a:r>
            <a:endParaRPr lang="en-US" sz="3600" dirty="0"/>
          </a:p>
        </p:txBody>
      </p:sp>
      <p:sp>
        <p:nvSpPr>
          <p:cNvPr id="2062" name="Text Box 14"/>
          <p:cNvSpPr txBox="1">
            <a:spLocks noChangeArrowheads="1"/>
          </p:cNvSpPr>
          <p:nvPr/>
        </p:nvSpPr>
        <p:spPr bwMode="auto">
          <a:xfrm>
            <a:off x="228600" y="5181600"/>
            <a:ext cx="3505200" cy="1015663"/>
          </a:xfrm>
          <a:prstGeom prst="rect">
            <a:avLst/>
          </a:prstGeom>
          <a:noFill/>
          <a:ln w="9525">
            <a:noFill/>
            <a:miter lim="800000"/>
            <a:headEnd/>
            <a:tailEnd/>
          </a:ln>
          <a:effectLst/>
        </p:spPr>
        <p:txBody>
          <a:bodyPr wrap="square">
            <a:spAutoFit/>
          </a:bodyPr>
          <a:lstStyle/>
          <a:p>
            <a:pPr>
              <a:spcBef>
                <a:spcPts val="0"/>
              </a:spcBef>
              <a:buFontTx/>
              <a:buNone/>
            </a:pPr>
            <a:r>
              <a:rPr kumimoji="0" lang="en-US" dirty="0" smtClean="0">
                <a:effectLst/>
              </a:rPr>
              <a:t>Dean Moberg</a:t>
            </a:r>
            <a:r>
              <a:rPr kumimoji="0" lang="en-US" dirty="0">
                <a:effectLst/>
              </a:rPr>
              <a:t>	</a:t>
            </a:r>
            <a:endParaRPr kumimoji="0" lang="en-US" dirty="0" smtClean="0">
              <a:effectLst/>
            </a:endParaRPr>
          </a:p>
          <a:p>
            <a:pPr>
              <a:spcBef>
                <a:spcPts val="0"/>
              </a:spcBef>
              <a:buFontTx/>
              <a:buNone/>
            </a:pPr>
            <a:r>
              <a:rPr kumimoji="0" lang="en-US" dirty="0" smtClean="0">
                <a:effectLst/>
              </a:rPr>
              <a:t>USDA – NRCS</a:t>
            </a:r>
          </a:p>
        </p:txBody>
      </p:sp>
    </p:spTree>
    <p:extLst>
      <p:ext uri="{BB962C8B-B14F-4D97-AF65-F5344CB8AC3E}">
        <p14:creationId xmlns:p14="http://schemas.microsoft.com/office/powerpoint/2010/main" val="3233730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37" y="6248740"/>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 y="-228600"/>
            <a:ext cx="9163082" cy="660224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81059" y="279740"/>
            <a:ext cx="7162800" cy="596900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0800000">
            <a:off x="3596159" y="3060579"/>
            <a:ext cx="966300" cy="359695"/>
          </a:xfrm>
          <a:prstGeom prst="rect">
            <a:avLst/>
          </a:prstGeom>
        </p:spPr>
      </p:pic>
    </p:spTree>
    <p:extLst>
      <p:ext uri="{BB962C8B-B14F-4D97-AF65-F5344CB8AC3E}">
        <p14:creationId xmlns:p14="http://schemas.microsoft.com/office/powerpoint/2010/main" val="2803781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01" y="6184631"/>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762000"/>
            <a:ext cx="7672387" cy="4583822"/>
          </a:xfrm>
          <a:prstGeom prst="rect">
            <a:avLst/>
          </a:prstGeom>
        </p:spPr>
      </p:pic>
    </p:spTree>
    <p:extLst>
      <p:ext uri="{BB962C8B-B14F-4D97-AF65-F5344CB8AC3E}">
        <p14:creationId xmlns:p14="http://schemas.microsoft.com/office/powerpoint/2010/main" val="42009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1" y="6184631"/>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p:pic>
        <p:nvPicPr>
          <p:cNvPr id="5" name="Picture 4"/>
          <p:cNvPicPr>
            <a:picLocks noChangeAspect="1"/>
          </p:cNvPicPr>
          <p:nvPr/>
        </p:nvPicPr>
        <p:blipFill>
          <a:blip r:embed="rId5"/>
          <a:stretch>
            <a:fillRect/>
          </a:stretch>
        </p:blipFill>
        <p:spPr>
          <a:xfrm>
            <a:off x="123825" y="1233487"/>
            <a:ext cx="8896350" cy="4391025"/>
          </a:xfrm>
          <a:prstGeom prst="rect">
            <a:avLst/>
          </a:prstGeom>
        </p:spPr>
      </p:pic>
    </p:spTree>
    <p:extLst>
      <p:ext uri="{BB962C8B-B14F-4D97-AF65-F5344CB8AC3E}">
        <p14:creationId xmlns:p14="http://schemas.microsoft.com/office/powerpoint/2010/main" val="3497091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rPr>
              <a:t>Double drip calculation on widely spaced crops?</a:t>
            </a:r>
            <a:endParaRPr lang="en-US" dirty="0"/>
          </a:p>
        </p:txBody>
      </p:sp>
      <p:sp>
        <p:nvSpPr>
          <p:cNvPr id="5" name="Rectangle 4"/>
          <p:cNvSpPr/>
          <p:nvPr/>
        </p:nvSpPr>
        <p:spPr>
          <a:xfrm>
            <a:off x="914400" y="2971800"/>
            <a:ext cx="55626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0104"/>
          <a:stretch/>
        </p:blipFill>
        <p:spPr>
          <a:xfrm>
            <a:off x="1981200" y="1910259"/>
            <a:ext cx="1095375" cy="1061541"/>
          </a:xfrm>
          <a:prstGeom prst="rect">
            <a:avLst/>
          </a:prstGeom>
        </p:spPr>
      </p:pic>
      <p:pic>
        <p:nvPicPr>
          <p:cNvPr id="7" name="Picture 6"/>
          <p:cNvPicPr>
            <a:picLocks noChangeAspect="1"/>
          </p:cNvPicPr>
          <p:nvPr/>
        </p:nvPicPr>
        <p:blipFill>
          <a:blip r:embed="rId4"/>
          <a:stretch>
            <a:fillRect/>
          </a:stretch>
        </p:blipFill>
        <p:spPr>
          <a:xfrm>
            <a:off x="4023312" y="1905000"/>
            <a:ext cx="1097375" cy="1066892"/>
          </a:xfrm>
          <a:prstGeom prst="rect">
            <a:avLst/>
          </a:prstGeom>
        </p:spPr>
      </p:pic>
      <p:sp>
        <p:nvSpPr>
          <p:cNvPr id="11" name="Rectangle 10"/>
          <p:cNvSpPr/>
          <p:nvPr/>
        </p:nvSpPr>
        <p:spPr>
          <a:xfrm>
            <a:off x="914400" y="4953000"/>
            <a:ext cx="55626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30104"/>
          <a:stretch/>
        </p:blipFill>
        <p:spPr>
          <a:xfrm>
            <a:off x="1981200" y="3891459"/>
            <a:ext cx="1095375" cy="1061541"/>
          </a:xfrm>
          <a:prstGeom prst="rect">
            <a:avLst/>
          </a:prstGeom>
        </p:spPr>
      </p:pic>
      <p:pic>
        <p:nvPicPr>
          <p:cNvPr id="13" name="Picture 12"/>
          <p:cNvPicPr>
            <a:picLocks noChangeAspect="1"/>
          </p:cNvPicPr>
          <p:nvPr/>
        </p:nvPicPr>
        <p:blipFill>
          <a:blip r:embed="rId4"/>
          <a:stretch>
            <a:fillRect/>
          </a:stretch>
        </p:blipFill>
        <p:spPr>
          <a:xfrm>
            <a:off x="4023312" y="3886200"/>
            <a:ext cx="1097375" cy="1066892"/>
          </a:xfrm>
          <a:prstGeom prst="rect">
            <a:avLst/>
          </a:prstGeom>
        </p:spPr>
      </p:pic>
      <p:sp>
        <p:nvSpPr>
          <p:cNvPr id="14" name="Rectangle 13"/>
          <p:cNvSpPr/>
          <p:nvPr/>
        </p:nvSpPr>
        <p:spPr>
          <a:xfrm>
            <a:off x="914400" y="5181600"/>
            <a:ext cx="55626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4572000"/>
            <a:ext cx="914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4400" y="4724400"/>
            <a:ext cx="982956"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08912" y="4724400"/>
            <a:ext cx="914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81600" y="4533900"/>
            <a:ext cx="1447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53200" y="2819400"/>
            <a:ext cx="1828800" cy="523220"/>
          </a:xfrm>
          <a:prstGeom prst="rect">
            <a:avLst/>
          </a:prstGeom>
          <a:noFill/>
        </p:spPr>
        <p:txBody>
          <a:bodyPr wrap="square" rtlCol="0">
            <a:spAutoFit/>
          </a:bodyPr>
          <a:lstStyle/>
          <a:p>
            <a:pPr>
              <a:buNone/>
            </a:pPr>
            <a:r>
              <a:rPr lang="en-US" sz="2800" dirty="0" smtClean="0">
                <a:effectLst/>
              </a:rPr>
              <a:t>0.05 in/</a:t>
            </a:r>
            <a:r>
              <a:rPr lang="en-US" sz="2800" dirty="0" err="1" smtClean="0">
                <a:effectLst/>
              </a:rPr>
              <a:t>hr</a:t>
            </a:r>
            <a:endParaRPr lang="en-US" sz="2800" dirty="0">
              <a:effectLst/>
            </a:endParaRPr>
          </a:p>
        </p:txBody>
      </p:sp>
      <p:sp>
        <p:nvSpPr>
          <p:cNvPr id="20" name="TextBox 19"/>
          <p:cNvSpPr txBox="1"/>
          <p:nvPr/>
        </p:nvSpPr>
        <p:spPr>
          <a:xfrm>
            <a:off x="6553200" y="4886980"/>
            <a:ext cx="1828800" cy="523220"/>
          </a:xfrm>
          <a:prstGeom prst="rect">
            <a:avLst/>
          </a:prstGeom>
          <a:noFill/>
        </p:spPr>
        <p:txBody>
          <a:bodyPr wrap="square" rtlCol="0">
            <a:spAutoFit/>
          </a:bodyPr>
          <a:lstStyle/>
          <a:p>
            <a:pPr>
              <a:buNone/>
            </a:pPr>
            <a:r>
              <a:rPr lang="en-US" sz="2800" dirty="0" smtClean="0">
                <a:effectLst/>
              </a:rPr>
              <a:t>0.10 in/</a:t>
            </a:r>
            <a:r>
              <a:rPr lang="en-US" sz="2800" dirty="0" err="1" smtClean="0">
                <a:effectLst/>
              </a:rPr>
              <a:t>hr</a:t>
            </a:r>
            <a:endParaRPr lang="en-US" sz="2800" dirty="0">
              <a:effectLst/>
            </a:endParaRPr>
          </a:p>
        </p:txBody>
      </p:sp>
    </p:spTree>
    <p:extLst>
      <p:ext uri="{BB962C8B-B14F-4D97-AF65-F5344CB8AC3E}">
        <p14:creationId xmlns:p14="http://schemas.microsoft.com/office/powerpoint/2010/main" val="321500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683070"/>
            <a:ext cx="7315200" cy="5491860"/>
          </a:xfrm>
          <a:prstGeom prst="rect">
            <a:avLst/>
          </a:prstGeom>
        </p:spPr>
      </p:pic>
    </p:spTree>
    <p:extLst>
      <p:ext uri="{BB962C8B-B14F-4D97-AF65-F5344CB8AC3E}">
        <p14:creationId xmlns:p14="http://schemas.microsoft.com/office/powerpoint/2010/main" val="1296559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rPr>
              <a:t>Irrigation duration</a:t>
            </a:r>
            <a:endParaRPr lang="en-US" dirty="0"/>
          </a:p>
        </p:txBody>
      </p:sp>
      <p:sp>
        <p:nvSpPr>
          <p:cNvPr id="3" name="Content Placeholder 2"/>
          <p:cNvSpPr>
            <a:spLocks noGrp="1"/>
          </p:cNvSpPr>
          <p:nvPr>
            <p:ph idx="1"/>
          </p:nvPr>
        </p:nvSpPr>
        <p:spPr>
          <a:xfrm>
            <a:off x="822959" y="1845734"/>
            <a:ext cx="7543801" cy="3945466"/>
          </a:xfrm>
        </p:spPr>
        <p:txBody>
          <a:bodyPr/>
          <a:lstStyle/>
          <a:p>
            <a:r>
              <a:rPr lang="en-US" sz="3200" dirty="0" smtClean="0"/>
              <a:t>Blueberries in July: </a:t>
            </a:r>
          </a:p>
          <a:p>
            <a:r>
              <a:rPr lang="en-US" sz="3200" dirty="0" smtClean="0"/>
              <a:t>             Average ET = 0.25 inches/day</a:t>
            </a:r>
          </a:p>
          <a:p>
            <a:r>
              <a:rPr lang="en-US" sz="3200" dirty="0"/>
              <a:t> </a:t>
            </a:r>
            <a:r>
              <a:rPr lang="en-US" sz="3200" dirty="0" smtClean="0"/>
              <a:t>            Drip rate = 0.10 inches/hour</a:t>
            </a:r>
          </a:p>
          <a:p>
            <a:endParaRPr lang="en-US" sz="3200" dirty="0"/>
          </a:p>
          <a:p>
            <a:r>
              <a:rPr lang="en-US" sz="3200" dirty="0" smtClean="0"/>
              <a:t>(0.25 inches/day) / (0.10 inches/hour)</a:t>
            </a:r>
          </a:p>
          <a:p>
            <a:pPr lvl="0"/>
            <a:r>
              <a:rPr lang="en-US" sz="3200" i="1" dirty="0"/>
              <a:t> </a:t>
            </a:r>
            <a:r>
              <a:rPr lang="en-US" sz="3200" i="1" dirty="0" smtClean="0"/>
              <a:t>                  =</a:t>
            </a:r>
            <a:r>
              <a:rPr lang="en-US" sz="3200" dirty="0" smtClean="0"/>
              <a:t> 2.5 hours /day</a:t>
            </a:r>
            <a:endParaRPr lang="en-US" sz="3200" dirty="0"/>
          </a:p>
          <a:p>
            <a:endParaRPr lang="en-US" dirty="0"/>
          </a:p>
        </p:txBody>
      </p:sp>
    </p:spTree>
    <p:extLst>
      <p:ext uri="{BB962C8B-B14F-4D97-AF65-F5344CB8AC3E}">
        <p14:creationId xmlns:p14="http://schemas.microsoft.com/office/powerpoint/2010/main" val="347573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rPr>
              <a:t>Irrigation duration</a:t>
            </a:r>
            <a:endParaRPr lang="en-US" dirty="0"/>
          </a:p>
        </p:txBody>
      </p:sp>
      <p:sp>
        <p:nvSpPr>
          <p:cNvPr id="3" name="Content Placeholder 2"/>
          <p:cNvSpPr>
            <a:spLocks noGrp="1"/>
          </p:cNvSpPr>
          <p:nvPr>
            <p:ph idx="1"/>
          </p:nvPr>
        </p:nvSpPr>
        <p:spPr>
          <a:xfrm>
            <a:off x="822959" y="1845734"/>
            <a:ext cx="7543801" cy="668866"/>
          </a:xfrm>
        </p:spPr>
        <p:txBody>
          <a:bodyPr/>
          <a:lstStyle/>
          <a:p>
            <a:pPr lvl="0"/>
            <a:r>
              <a:rPr lang="en-US" sz="3200" dirty="0" smtClean="0"/>
              <a:t>2.5 hours /day, or</a:t>
            </a:r>
          </a:p>
          <a:p>
            <a:pPr lvl="0"/>
            <a:endParaRPr lang="en-US" sz="3200" dirty="0"/>
          </a:p>
          <a:p>
            <a:endParaRPr lang="en-US" dirty="0"/>
          </a:p>
        </p:txBody>
      </p:sp>
      <p:sp>
        <p:nvSpPr>
          <p:cNvPr id="4" name="Content Placeholder 2"/>
          <p:cNvSpPr txBox="1">
            <a:spLocks/>
          </p:cNvSpPr>
          <p:nvPr/>
        </p:nvSpPr>
        <p:spPr>
          <a:xfrm>
            <a:off x="815335" y="2531534"/>
            <a:ext cx="7543801" cy="6688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kumimoji="0" lang="en-US" sz="3200" dirty="0" smtClean="0">
                <a:effectLst/>
              </a:rPr>
              <a:t>5.0 hours every two days, or</a:t>
            </a:r>
          </a:p>
          <a:p>
            <a:pPr fontAlgn="auto"/>
            <a:endParaRPr kumimoji="0" lang="en-US" sz="3200" dirty="0" smtClean="0">
              <a:effectLst/>
            </a:endParaRPr>
          </a:p>
          <a:p>
            <a:pPr fontAlgn="auto"/>
            <a:endParaRPr kumimoji="0" lang="en-US" dirty="0">
              <a:effectLst/>
            </a:endParaRPr>
          </a:p>
        </p:txBody>
      </p:sp>
      <p:sp>
        <p:nvSpPr>
          <p:cNvPr id="5" name="Content Placeholder 2"/>
          <p:cNvSpPr txBox="1">
            <a:spLocks/>
          </p:cNvSpPr>
          <p:nvPr/>
        </p:nvSpPr>
        <p:spPr>
          <a:xfrm>
            <a:off x="822956" y="3217334"/>
            <a:ext cx="7543801" cy="6688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kumimoji="0" lang="en-US" sz="3200" dirty="0" smtClean="0">
                <a:effectLst/>
              </a:rPr>
              <a:t>7.5 hours every three days, or</a:t>
            </a:r>
          </a:p>
          <a:p>
            <a:pPr fontAlgn="auto"/>
            <a:endParaRPr kumimoji="0" lang="en-US" sz="3200" dirty="0" smtClean="0">
              <a:effectLst/>
            </a:endParaRPr>
          </a:p>
          <a:p>
            <a:pPr fontAlgn="auto"/>
            <a:endParaRPr kumimoji="0" lang="en-US" dirty="0">
              <a:effectLst/>
            </a:endParaRPr>
          </a:p>
        </p:txBody>
      </p:sp>
      <p:sp>
        <p:nvSpPr>
          <p:cNvPr id="6" name="Content Placeholder 2"/>
          <p:cNvSpPr txBox="1">
            <a:spLocks/>
          </p:cNvSpPr>
          <p:nvPr/>
        </p:nvSpPr>
        <p:spPr>
          <a:xfrm>
            <a:off x="822957" y="3903134"/>
            <a:ext cx="7543801" cy="6688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kumimoji="0" lang="en-US" sz="3200" dirty="0" smtClean="0">
                <a:effectLst/>
              </a:rPr>
              <a:t>10 hours every four days, or</a:t>
            </a:r>
          </a:p>
          <a:p>
            <a:pPr fontAlgn="auto"/>
            <a:endParaRPr kumimoji="0" lang="en-US" sz="3200" dirty="0" smtClean="0">
              <a:effectLst/>
            </a:endParaRPr>
          </a:p>
          <a:p>
            <a:pPr fontAlgn="auto"/>
            <a:endParaRPr kumimoji="0" lang="en-US" dirty="0">
              <a:effectLst/>
            </a:endParaRPr>
          </a:p>
        </p:txBody>
      </p:sp>
      <p:sp>
        <p:nvSpPr>
          <p:cNvPr id="7" name="Content Placeholder 2"/>
          <p:cNvSpPr txBox="1">
            <a:spLocks/>
          </p:cNvSpPr>
          <p:nvPr/>
        </p:nvSpPr>
        <p:spPr>
          <a:xfrm>
            <a:off x="822958" y="4741334"/>
            <a:ext cx="7543801" cy="6688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kumimoji="0" lang="en-US" sz="3200" dirty="0" smtClean="0">
                <a:effectLst/>
              </a:rPr>
              <a:t>20 hours every eight days</a:t>
            </a:r>
          </a:p>
          <a:p>
            <a:pPr fontAlgn="auto"/>
            <a:endParaRPr kumimoji="0" lang="en-US" sz="3200" dirty="0" smtClean="0">
              <a:effectLst/>
            </a:endParaRPr>
          </a:p>
          <a:p>
            <a:pPr fontAlgn="auto"/>
            <a:endParaRPr kumimoji="0" lang="en-US"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750" y="3559387"/>
            <a:ext cx="3348250" cy="2510315"/>
          </a:xfrm>
          <a:prstGeom prst="rect">
            <a:avLst/>
          </a:prstGeom>
        </p:spPr>
      </p:pic>
    </p:spTree>
    <p:extLst>
      <p:ext uri="{BB962C8B-B14F-4D97-AF65-F5344CB8AC3E}">
        <p14:creationId xmlns:p14="http://schemas.microsoft.com/office/powerpoint/2010/main" val="37914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rPr>
              <a:t>Problem</a:t>
            </a:r>
            <a:endParaRPr lang="en-US" dirty="0"/>
          </a:p>
        </p:txBody>
      </p:sp>
      <p:sp>
        <p:nvSpPr>
          <p:cNvPr id="3" name="Content Placeholder 2"/>
          <p:cNvSpPr>
            <a:spLocks noGrp="1"/>
          </p:cNvSpPr>
          <p:nvPr>
            <p:ph idx="1"/>
          </p:nvPr>
        </p:nvSpPr>
        <p:spPr>
          <a:xfrm>
            <a:off x="822959" y="1845734"/>
            <a:ext cx="7543801" cy="3945466"/>
          </a:xfrm>
        </p:spPr>
        <p:txBody>
          <a:bodyPr/>
          <a:lstStyle/>
          <a:p>
            <a:pPr marL="0" indent="0">
              <a:buNone/>
            </a:pPr>
            <a:endParaRPr lang="en-US" sz="3200" dirty="0" smtClean="0"/>
          </a:p>
          <a:p>
            <a:endParaRPr lang="en-US" sz="3200" dirty="0"/>
          </a:p>
          <a:p>
            <a:endParaRPr lang="en-US" sz="3200" dirty="0"/>
          </a:p>
          <a:p>
            <a:endParaRPr lang="en-US" dirty="0"/>
          </a:p>
        </p:txBody>
      </p:sp>
      <p:sp>
        <p:nvSpPr>
          <p:cNvPr id="4" name="Content Placeholder 2"/>
          <p:cNvSpPr txBox="1">
            <a:spLocks/>
          </p:cNvSpPr>
          <p:nvPr/>
        </p:nvSpPr>
        <p:spPr>
          <a:xfrm>
            <a:off x="822959" y="1845734"/>
            <a:ext cx="754380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None/>
            </a:pPr>
            <a:endParaRPr kumimoji="0" lang="en-US" sz="3200" dirty="0" smtClean="0">
              <a:effectLst/>
            </a:endParaRPr>
          </a:p>
          <a:p>
            <a:pPr marL="0" indent="0" fontAlgn="auto">
              <a:buNone/>
            </a:pPr>
            <a:r>
              <a:rPr kumimoji="0" lang="en-US" sz="3200" dirty="0" smtClean="0">
                <a:effectLst/>
              </a:rPr>
              <a:t>What if soil can’t hold that much water?</a:t>
            </a:r>
          </a:p>
          <a:p>
            <a:pPr fontAlgn="auto">
              <a:buFont typeface="Arial" panose="020B0604020202020204" pitchFamily="34" charset="0"/>
              <a:buChar char="•"/>
            </a:pPr>
            <a:endParaRPr kumimoji="0" lang="en-US" sz="3200" dirty="0">
              <a:effectLst/>
            </a:endParaRPr>
          </a:p>
          <a:p>
            <a:pPr marL="0" indent="0" fontAlgn="auto">
              <a:buNone/>
            </a:pPr>
            <a:r>
              <a:rPr kumimoji="0" lang="en-US" sz="3200" dirty="0" smtClean="0">
                <a:effectLst/>
              </a:rPr>
              <a:t>20 hours x 0.10 in/hour  =  2.0 inches</a:t>
            </a:r>
          </a:p>
          <a:p>
            <a:pPr fontAlgn="auto"/>
            <a:endParaRPr kumimoji="0" lang="en-US" sz="3200" i="1" dirty="0" smtClean="0">
              <a:effectLst/>
            </a:endParaRPr>
          </a:p>
          <a:p>
            <a:pPr fontAlgn="auto"/>
            <a:endParaRPr kumimoji="0" lang="en-US" dirty="0">
              <a:effectLst/>
            </a:endParaRPr>
          </a:p>
        </p:txBody>
      </p:sp>
      <p:sp>
        <p:nvSpPr>
          <p:cNvPr id="2" name="Line Callout 1 (Accent Bar) 1"/>
          <p:cNvSpPr/>
          <p:nvPr/>
        </p:nvSpPr>
        <p:spPr>
          <a:xfrm>
            <a:off x="1295400" y="4953000"/>
            <a:ext cx="3124200" cy="1024467"/>
          </a:xfrm>
          <a:prstGeom prst="accentCallout1">
            <a:avLst>
              <a:gd name="adj1" fmla="val 11250"/>
              <a:gd name="adj2" fmla="val 102886"/>
              <a:gd name="adj3" fmla="val -72025"/>
              <a:gd name="adj4" fmla="val 128496"/>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effectLst/>
              </a:rPr>
              <a:t>Remember this number</a:t>
            </a:r>
            <a:endParaRPr lang="en-US" dirty="0">
              <a:effectLst/>
            </a:endParaRPr>
          </a:p>
        </p:txBody>
      </p:sp>
    </p:spTree>
    <p:extLst>
      <p:ext uri="{BB962C8B-B14F-4D97-AF65-F5344CB8AC3E}">
        <p14:creationId xmlns:p14="http://schemas.microsoft.com/office/powerpoint/2010/main" val="19045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Irrigation as a system</a:t>
            </a:r>
            <a:endParaRPr lang="en-US" dirty="0"/>
          </a:p>
        </p:txBody>
      </p:sp>
      <p:sp>
        <p:nvSpPr>
          <p:cNvPr id="3" name="Content Placeholder 2"/>
          <p:cNvSpPr>
            <a:spLocks noGrp="1"/>
          </p:cNvSpPr>
          <p:nvPr>
            <p:ph idx="1"/>
          </p:nvPr>
        </p:nvSpPr>
        <p:spPr/>
        <p:txBody>
          <a:bodyPr/>
          <a:lstStyle/>
          <a:p>
            <a:r>
              <a:rPr lang="en-US" sz="3200" i="1" dirty="0" smtClean="0"/>
              <a:t>Plants.</a:t>
            </a:r>
            <a:endParaRPr lang="en-US" sz="3200" i="1" dirty="0"/>
          </a:p>
          <a:p>
            <a:pPr lvl="0"/>
            <a:r>
              <a:rPr lang="en-US" sz="3200" i="1" dirty="0" smtClean="0">
                <a:solidFill>
                  <a:srgbClr val="FF0000"/>
                </a:solidFill>
              </a:rPr>
              <a:t>Soil.</a:t>
            </a:r>
            <a:endParaRPr lang="en-US" sz="3200" i="1" dirty="0">
              <a:solidFill>
                <a:srgbClr val="FF0000"/>
              </a:solidFill>
            </a:endParaRPr>
          </a:p>
          <a:p>
            <a:pPr lvl="0"/>
            <a:r>
              <a:rPr lang="en-US" sz="3200" i="1" dirty="0" smtClean="0"/>
              <a:t>Hardware.</a:t>
            </a:r>
          </a:p>
          <a:p>
            <a:pPr lvl="0"/>
            <a:endParaRPr lang="en-US" sz="3200" i="1" dirty="0"/>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50990" y="2971800"/>
            <a:ext cx="4953894" cy="3299370"/>
          </a:xfrm>
          <a:prstGeom prst="rect">
            <a:avLst/>
          </a:prstGeom>
        </p:spPr>
      </p:pic>
    </p:spTree>
    <p:extLst>
      <p:ext uri="{BB962C8B-B14F-4D97-AF65-F5344CB8AC3E}">
        <p14:creationId xmlns:p14="http://schemas.microsoft.com/office/powerpoint/2010/main" val="2769199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rPr>
              <a:t>Soil /</a:t>
            </a:r>
            <a:r>
              <a:rPr lang="en-US" dirty="0" smtClean="0">
                <a:solidFill>
                  <a:schemeClr val="tx1"/>
                </a:solidFill>
                <a:effectLst/>
              </a:rPr>
              <a:t> water, simplified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81200"/>
            <a:ext cx="6781800" cy="3916576"/>
          </a:xfrm>
          <a:prstGeom prst="rect">
            <a:avLst/>
          </a:prstGeom>
        </p:spPr>
      </p:pic>
      <p:sp>
        <p:nvSpPr>
          <p:cNvPr id="7" name="TextBox 6"/>
          <p:cNvSpPr txBox="1"/>
          <p:nvPr/>
        </p:nvSpPr>
        <p:spPr>
          <a:xfrm>
            <a:off x="6833382" y="6400800"/>
            <a:ext cx="2286000" cy="338554"/>
          </a:xfrm>
          <a:prstGeom prst="rect">
            <a:avLst/>
          </a:prstGeom>
          <a:noFill/>
        </p:spPr>
        <p:txBody>
          <a:bodyPr wrap="square" rtlCol="0">
            <a:spAutoFit/>
          </a:bodyPr>
          <a:lstStyle/>
          <a:p>
            <a:pPr>
              <a:buNone/>
            </a:pPr>
            <a:r>
              <a:rPr lang="en-US" sz="1600" dirty="0" err="1" smtClean="0">
                <a:effectLst/>
              </a:rPr>
              <a:t>Smesrud</a:t>
            </a:r>
            <a:r>
              <a:rPr lang="en-US" sz="1600" dirty="0" smtClean="0">
                <a:effectLst/>
              </a:rPr>
              <a:t> et al., 1997</a:t>
            </a:r>
            <a:endParaRPr lang="en-US" sz="1600" dirty="0">
              <a:effectLst/>
            </a:endParaRPr>
          </a:p>
        </p:txBody>
      </p:sp>
    </p:spTree>
    <p:extLst>
      <p:ext uri="{BB962C8B-B14F-4D97-AF65-F5344CB8AC3E}">
        <p14:creationId xmlns:p14="http://schemas.microsoft.com/office/powerpoint/2010/main" val="3834630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a:xfrm>
            <a:off x="609600" y="301843"/>
            <a:ext cx="7543800" cy="1450757"/>
          </a:xfrm>
        </p:spPr>
        <p:txBody>
          <a:bodyPr anchor="ctr"/>
          <a:lstStyle/>
          <a:p>
            <a:r>
              <a:rPr lang="en-US" dirty="0" smtClean="0">
                <a:solidFill>
                  <a:schemeClr val="tx1"/>
                </a:solidFill>
                <a:effectLst/>
              </a:rPr>
              <a:t>Welcome and introductions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17" y="2438400"/>
            <a:ext cx="5516301" cy="3276600"/>
          </a:xfrm>
          <a:prstGeom prst="rect">
            <a:avLst/>
          </a:prstGeom>
        </p:spPr>
      </p:pic>
      <p:sp>
        <p:nvSpPr>
          <p:cNvPr id="6" name="TextBox 5"/>
          <p:cNvSpPr txBox="1"/>
          <p:nvPr/>
        </p:nvSpPr>
        <p:spPr>
          <a:xfrm>
            <a:off x="6172200" y="5816768"/>
            <a:ext cx="2514600" cy="369332"/>
          </a:xfrm>
          <a:prstGeom prst="rect">
            <a:avLst/>
          </a:prstGeom>
          <a:noFill/>
        </p:spPr>
        <p:txBody>
          <a:bodyPr wrap="square" rtlCol="0">
            <a:spAutoFit/>
          </a:bodyPr>
          <a:lstStyle/>
          <a:p>
            <a:pPr algn="r">
              <a:buNone/>
            </a:pPr>
            <a:r>
              <a:rPr lang="en-US" sz="1800" dirty="0" smtClean="0">
                <a:effectLst/>
                <a:latin typeface="+mn-lt"/>
              </a:rPr>
              <a:t>Monet, </a:t>
            </a:r>
            <a:r>
              <a:rPr lang="en-US" sz="1800" i="1" dirty="0" smtClean="0">
                <a:effectLst/>
                <a:latin typeface="+mn-lt"/>
              </a:rPr>
              <a:t>Haystacks</a:t>
            </a:r>
            <a:endParaRPr lang="en-US" sz="1800" i="1" dirty="0">
              <a:effectLst/>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1" y="6057412"/>
            <a:ext cx="9760542" cy="835224"/>
          </a:xfrm>
          <a:prstGeom prst="rect">
            <a:avLst/>
          </a:prstGeom>
        </p:spPr>
      </p:pic>
      <p:sp>
        <p:nvSpPr>
          <p:cNvPr id="3" name="Rectangle 2"/>
          <p:cNvSpPr/>
          <p:nvPr/>
        </p:nvSpPr>
        <p:spPr>
          <a:xfrm>
            <a:off x="0" y="0"/>
            <a:ext cx="91440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 y="571012"/>
            <a:ext cx="7837714" cy="5486400"/>
          </a:xfrm>
          <a:prstGeom prst="rect">
            <a:avLst/>
          </a:prstGeom>
        </p:spPr>
      </p:pic>
    </p:spTree>
    <p:extLst>
      <p:ext uri="{BB962C8B-B14F-4D97-AF65-F5344CB8AC3E}">
        <p14:creationId xmlns:p14="http://schemas.microsoft.com/office/powerpoint/2010/main" val="1125775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Web Soil Survey</a:t>
            </a:r>
            <a:endParaRPr lang="en-US" dirty="0"/>
          </a:p>
        </p:txBody>
      </p:sp>
      <p:sp>
        <p:nvSpPr>
          <p:cNvPr id="3" name="Content Placeholder 2"/>
          <p:cNvSpPr>
            <a:spLocks noGrp="1"/>
          </p:cNvSpPr>
          <p:nvPr>
            <p:ph idx="1"/>
          </p:nvPr>
        </p:nvSpPr>
        <p:spPr/>
        <p:txBody>
          <a:bodyPr/>
          <a:lstStyle/>
          <a:p>
            <a:pPr marL="0" indent="0">
              <a:buNone/>
            </a:pPr>
            <a:r>
              <a:rPr lang="en-US" sz="3200" i="1" dirty="0" smtClean="0"/>
              <a:t>  Free, fun, easy</a:t>
            </a:r>
          </a:p>
          <a:p>
            <a:pPr marL="0" indent="0">
              <a:buNone/>
            </a:pPr>
            <a:r>
              <a:rPr lang="en-US" sz="3200" i="1" dirty="0"/>
              <a:t> </a:t>
            </a:r>
            <a:r>
              <a:rPr lang="en-US" sz="3200" i="1" dirty="0" smtClean="0"/>
              <a:t> </a:t>
            </a:r>
            <a:endParaRPr lang="en-US" sz="3200" i="1"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720" y="3153622"/>
            <a:ext cx="5900465" cy="1962150"/>
          </a:xfrm>
          <a:prstGeom prst="rect">
            <a:avLst/>
          </a:prstGeom>
        </p:spPr>
      </p:pic>
      <p:sp>
        <p:nvSpPr>
          <p:cNvPr id="6" name="TextBox 5"/>
          <p:cNvSpPr txBox="1"/>
          <p:nvPr/>
        </p:nvSpPr>
        <p:spPr>
          <a:xfrm>
            <a:off x="718185" y="5509287"/>
            <a:ext cx="7620000" cy="369332"/>
          </a:xfrm>
          <a:prstGeom prst="rect">
            <a:avLst/>
          </a:prstGeom>
          <a:solidFill>
            <a:schemeClr val="bg1"/>
          </a:solidFill>
        </p:spPr>
        <p:txBody>
          <a:bodyPr wrap="square" rtlCol="0">
            <a:spAutoFit/>
          </a:bodyPr>
          <a:lstStyle/>
          <a:p>
            <a:pPr>
              <a:buNone/>
            </a:pPr>
            <a:r>
              <a:rPr lang="en-US" sz="1800" dirty="0">
                <a:solidFill>
                  <a:srgbClr val="0070C0"/>
                </a:solidFill>
                <a:effectLst/>
              </a:rPr>
              <a:t>http://websoilsurvey.sc.egov.usda.gov/App/HomePage.htm</a:t>
            </a:r>
          </a:p>
        </p:txBody>
      </p:sp>
    </p:spTree>
    <p:extLst>
      <p:ext uri="{BB962C8B-B14F-4D97-AF65-F5344CB8AC3E}">
        <p14:creationId xmlns:p14="http://schemas.microsoft.com/office/powerpoint/2010/main" val="2981721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915"/>
            <a:ext cx="7315200" cy="43441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351254"/>
            <a:ext cx="7696200" cy="1876425"/>
          </a:xfrm>
          <a:prstGeom prst="rect">
            <a:avLst/>
          </a:prstGeom>
        </p:spPr>
      </p:pic>
    </p:spTree>
    <p:extLst>
      <p:ext uri="{BB962C8B-B14F-4D97-AF65-F5344CB8AC3E}">
        <p14:creationId xmlns:p14="http://schemas.microsoft.com/office/powerpoint/2010/main" val="2753099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1" y="6057412"/>
            <a:ext cx="9760542" cy="835224"/>
          </a:xfrm>
          <a:prstGeom prst="rect">
            <a:avLst/>
          </a:prstGeom>
        </p:spPr>
      </p:pic>
      <p:sp>
        <p:nvSpPr>
          <p:cNvPr id="3" name="Rectangle 2"/>
          <p:cNvSpPr/>
          <p:nvPr/>
        </p:nvSpPr>
        <p:spPr>
          <a:xfrm>
            <a:off x="0" y="0"/>
            <a:ext cx="9144000" cy="632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81973" y="1219200"/>
            <a:ext cx="7587575" cy="3429000"/>
          </a:xfrm>
          <a:prstGeom prst="rect">
            <a:avLst/>
          </a:prstGeom>
        </p:spPr>
      </p:pic>
    </p:spTree>
    <p:extLst>
      <p:ext uri="{BB962C8B-B14F-4D97-AF65-F5344CB8AC3E}">
        <p14:creationId xmlns:p14="http://schemas.microsoft.com/office/powerpoint/2010/main" val="1854057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Volunteer needed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905000"/>
            <a:ext cx="3266809" cy="4387486"/>
          </a:xfrm>
          <a:prstGeom prst="rect">
            <a:avLst/>
          </a:prstGeom>
        </p:spPr>
      </p:pic>
    </p:spTree>
    <p:extLst>
      <p:ext uri="{BB962C8B-B14F-4D97-AF65-F5344CB8AC3E}">
        <p14:creationId xmlns:p14="http://schemas.microsoft.com/office/powerpoint/2010/main" val="824730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1" y="6074405"/>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Available Water (percent)</a:t>
            </a:r>
            <a:endParaRPr lang="en-US" dirty="0"/>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743200" y="1371600"/>
            <a:ext cx="5343269" cy="4953000"/>
          </a:xfrm>
          <a:prstGeom prst="rect">
            <a:avLst/>
          </a:prstGeom>
        </p:spPr>
      </p:pic>
    </p:spTree>
    <p:extLst>
      <p:ext uri="{BB962C8B-B14F-4D97-AF65-F5344CB8AC3E}">
        <p14:creationId xmlns:p14="http://schemas.microsoft.com/office/powerpoint/2010/main" val="798312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2" y="0"/>
            <a:ext cx="9163082" cy="6602243"/>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Available Water (percent)</a:t>
            </a:r>
            <a:endParaRPr lang="en-US" dirty="0"/>
          </a:p>
        </p:txBody>
      </p:sp>
      <p:grpSp>
        <p:nvGrpSpPr>
          <p:cNvPr id="12" name="Group 11"/>
          <p:cNvGrpSpPr/>
          <p:nvPr/>
        </p:nvGrpSpPr>
        <p:grpSpPr>
          <a:xfrm>
            <a:off x="2743200" y="1371600"/>
            <a:ext cx="5343269" cy="4953000"/>
            <a:chOff x="2743200" y="1371600"/>
            <a:chExt cx="5343269" cy="4953000"/>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743200" y="1371600"/>
              <a:ext cx="5343269" cy="4953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438400"/>
              <a:ext cx="1400175" cy="3048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4860" y="3081297"/>
              <a:ext cx="1958340" cy="27622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9547" y="4593411"/>
              <a:ext cx="1190625" cy="2476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4031476"/>
              <a:ext cx="1847850" cy="3905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8337" y="4087136"/>
              <a:ext cx="1609725" cy="28575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71872" y="4924155"/>
              <a:ext cx="1628775" cy="381000"/>
            </a:xfrm>
            <a:prstGeom prst="rect">
              <a:avLst/>
            </a:prstGeom>
          </p:spPr>
        </p:pic>
      </p:grpSp>
      <p:sp>
        <p:nvSpPr>
          <p:cNvPr id="3" name="Rectangle 2"/>
          <p:cNvSpPr/>
          <p:nvPr/>
        </p:nvSpPr>
        <p:spPr>
          <a:xfrm>
            <a:off x="5105400" y="1600200"/>
            <a:ext cx="642937" cy="472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5769" y="2198144"/>
            <a:ext cx="762066" cy="1661922"/>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37" y="6514903"/>
            <a:ext cx="9766638" cy="835224"/>
          </a:xfrm>
          <a:prstGeom prst="rect">
            <a:avLst/>
          </a:prstGeom>
        </p:spPr>
      </p:pic>
      <p:sp>
        <p:nvSpPr>
          <p:cNvPr id="15" name="Line Callout 1 14"/>
          <p:cNvSpPr/>
          <p:nvPr/>
        </p:nvSpPr>
        <p:spPr>
          <a:xfrm>
            <a:off x="822960" y="2808515"/>
            <a:ext cx="2896296" cy="2373085"/>
          </a:xfrm>
          <a:prstGeom prst="borderCallout1">
            <a:avLst>
              <a:gd name="adj1" fmla="val 57121"/>
              <a:gd name="adj2" fmla="val 100606"/>
              <a:gd name="adj3" fmla="val 17215"/>
              <a:gd name="adj4" fmla="val 154266"/>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smtClean="0">
                <a:solidFill>
                  <a:srgbClr val="7030A0"/>
                </a:solidFill>
                <a:effectLst/>
              </a:rPr>
              <a:t>Good soil health practices can increase this.</a:t>
            </a:r>
            <a:endParaRPr lang="en-US" dirty="0">
              <a:solidFill>
                <a:srgbClr val="7030A0"/>
              </a:solidFill>
              <a:effectLst/>
            </a:endParaRPr>
          </a:p>
        </p:txBody>
      </p:sp>
      <p:sp>
        <p:nvSpPr>
          <p:cNvPr id="14" name="TextBox 13"/>
          <p:cNvSpPr txBox="1"/>
          <p:nvPr/>
        </p:nvSpPr>
        <p:spPr>
          <a:xfrm rot="16200000">
            <a:off x="5078730" y="2790855"/>
            <a:ext cx="731520" cy="457200"/>
          </a:xfrm>
          <a:prstGeom prst="rect">
            <a:avLst/>
          </a:prstGeom>
          <a:solidFill>
            <a:schemeClr val="bg1"/>
          </a:solidFill>
        </p:spPr>
        <p:txBody>
          <a:bodyPr wrap="square" rtlCol="0">
            <a:spAutoFit/>
          </a:bodyPr>
          <a:lstStyle/>
          <a:p>
            <a:pPr>
              <a:buNone/>
            </a:pPr>
            <a:r>
              <a:rPr lang="en-US" sz="2000" dirty="0" smtClean="0"/>
              <a:t>20%</a:t>
            </a:r>
            <a:endParaRPr lang="en-US" sz="2000" dirty="0"/>
          </a:p>
        </p:txBody>
      </p:sp>
    </p:spTree>
    <p:extLst>
      <p:ext uri="{BB962C8B-B14F-4D97-AF65-F5344CB8AC3E}">
        <p14:creationId xmlns:p14="http://schemas.microsoft.com/office/powerpoint/2010/main" val="7906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From blueberry guide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i="1" dirty="0" smtClean="0"/>
              <a:t>  Effective root depth  =  18 inches</a:t>
            </a:r>
          </a:p>
          <a:p>
            <a:pPr>
              <a:buFont typeface="Arial" panose="020B0604020202020204" pitchFamily="34" charset="0"/>
              <a:buChar char="•"/>
            </a:pPr>
            <a:r>
              <a:rPr lang="en-US" sz="3200" i="1" dirty="0"/>
              <a:t> </a:t>
            </a:r>
            <a:r>
              <a:rPr lang="en-US" sz="3200" i="1" dirty="0" smtClean="0"/>
              <a:t> Maximum allowable depletion  =  50%</a:t>
            </a:r>
          </a:p>
          <a:p>
            <a:pPr marL="0" indent="0">
              <a:buNone/>
            </a:pPr>
            <a:r>
              <a:rPr lang="en-US" sz="3200" i="1" dirty="0"/>
              <a:t> </a:t>
            </a:r>
            <a:r>
              <a:rPr lang="en-US" sz="3200" i="1" dirty="0" smtClean="0"/>
              <a:t> </a:t>
            </a:r>
            <a:endParaRPr lang="en-US" sz="3200" i="1" dirty="0"/>
          </a:p>
          <a:p>
            <a:endParaRPr lang="en-US" dirty="0"/>
          </a:p>
        </p:txBody>
      </p:sp>
    </p:spTree>
    <p:extLst>
      <p:ext uri="{BB962C8B-B14F-4D97-AF65-F5344CB8AC3E}">
        <p14:creationId xmlns:p14="http://schemas.microsoft.com/office/powerpoint/2010/main" val="1717916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2" y="0"/>
            <a:ext cx="9163082" cy="660224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4" y="6117539"/>
            <a:ext cx="9760542" cy="835224"/>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Maximum allowable depletion</a:t>
            </a:r>
            <a:endParaRPr lang="en-US" dirty="0"/>
          </a:p>
        </p:txBody>
      </p:sp>
      <p:grpSp>
        <p:nvGrpSpPr>
          <p:cNvPr id="12" name="Group 11"/>
          <p:cNvGrpSpPr/>
          <p:nvPr/>
        </p:nvGrpSpPr>
        <p:grpSpPr>
          <a:xfrm>
            <a:off x="2743200" y="1371600"/>
            <a:ext cx="5343269" cy="4953000"/>
            <a:chOff x="2743200" y="1371600"/>
            <a:chExt cx="5343269" cy="4953000"/>
          </a:xfrm>
        </p:grpSpPr>
        <p:pic>
          <p:nvPicPr>
            <p:cNvPr id="2" name="Picture 1"/>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743200" y="1371600"/>
              <a:ext cx="5343269" cy="4953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2438400"/>
              <a:ext cx="1400175" cy="3048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4860" y="3081297"/>
              <a:ext cx="1958340" cy="27622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9547" y="4593411"/>
              <a:ext cx="1190625" cy="24765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5400" y="4031476"/>
              <a:ext cx="1847850" cy="39052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48337" y="4087136"/>
              <a:ext cx="1609725" cy="28575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71872" y="4924155"/>
              <a:ext cx="1628775" cy="381000"/>
            </a:xfrm>
            <a:prstGeom prst="rect">
              <a:avLst/>
            </a:prstGeom>
          </p:spPr>
        </p:pic>
      </p:grpSp>
      <p:sp>
        <p:nvSpPr>
          <p:cNvPr id="3" name="Rectangle 2"/>
          <p:cNvSpPr/>
          <p:nvPr/>
        </p:nvSpPr>
        <p:spPr>
          <a:xfrm>
            <a:off x="5105400" y="1600200"/>
            <a:ext cx="642937" cy="472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43326" y="2207415"/>
            <a:ext cx="762066" cy="981541"/>
          </a:xfrm>
          <a:prstGeom prst="rect">
            <a:avLst/>
          </a:prstGeom>
        </p:spPr>
      </p:pic>
      <p:sp>
        <p:nvSpPr>
          <p:cNvPr id="14" name="TextBox 13"/>
          <p:cNvSpPr txBox="1"/>
          <p:nvPr/>
        </p:nvSpPr>
        <p:spPr>
          <a:xfrm>
            <a:off x="5059680" y="2449830"/>
            <a:ext cx="731520" cy="475488"/>
          </a:xfrm>
          <a:prstGeom prst="rect">
            <a:avLst/>
          </a:prstGeom>
          <a:solidFill>
            <a:schemeClr val="bg1"/>
          </a:solidFill>
          <a:ln w="19050">
            <a:solidFill>
              <a:srgbClr val="FF0000"/>
            </a:solidFill>
          </a:ln>
        </p:spPr>
        <p:txBody>
          <a:bodyPr wrap="square" rtlCol="0">
            <a:spAutoFit/>
          </a:bodyPr>
          <a:lstStyle/>
          <a:p>
            <a:pPr algn="ctr">
              <a:buNone/>
            </a:pPr>
            <a:r>
              <a:rPr lang="en-US" sz="1800" dirty="0" smtClean="0"/>
              <a:t>10%</a:t>
            </a:r>
            <a:endParaRPr lang="en-US" sz="1800" dirty="0"/>
          </a:p>
        </p:txBody>
      </p:sp>
    </p:spTree>
    <p:extLst>
      <p:ext uri="{BB962C8B-B14F-4D97-AF65-F5344CB8AC3E}">
        <p14:creationId xmlns:p14="http://schemas.microsoft.com/office/powerpoint/2010/main" val="3600271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90600" y="1828800"/>
                <a:ext cx="6477000" cy="492443"/>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3200" i="1" smtClean="0">
                          <a:effectLst/>
                          <a:latin typeface="Cambria Math" panose="02040503050406030204" pitchFamily="18" charset="0"/>
                        </a:rPr>
                        <m:t>𝐴</m:t>
                      </m:r>
                      <m:r>
                        <a:rPr lang="en-US" sz="3200" b="0" i="1" smtClean="0">
                          <a:effectLst/>
                          <a:latin typeface="Cambria Math" panose="02040503050406030204" pitchFamily="18" charset="0"/>
                        </a:rPr>
                        <m:t>𝑊</m:t>
                      </m:r>
                      <m:r>
                        <a:rPr lang="en-US" sz="3200" b="0" i="1" smtClean="0">
                          <a:effectLst/>
                          <a:latin typeface="Cambria Math" panose="02040503050406030204" pitchFamily="18" charset="0"/>
                        </a:rPr>
                        <m:t>/</m:t>
                      </m:r>
                      <m:r>
                        <a:rPr lang="en-US" sz="3200" b="0" i="1" smtClean="0">
                          <a:effectLst/>
                          <a:latin typeface="Cambria Math" panose="02040503050406030204" pitchFamily="18" charset="0"/>
                        </a:rPr>
                        <m:t>𝑖𝑛𝑐h</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𝑥</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𝑟𝑜𝑜𝑡</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𝑑𝑒𝑝𝑡h</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𝑥</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𝑀𝐴𝐷</m:t>
                      </m:r>
                    </m:oMath>
                  </m:oMathPara>
                </a14:m>
                <a:endParaRPr lang="en-US" sz="3200" dirty="0">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90600" y="1828800"/>
                <a:ext cx="6477000" cy="492443"/>
              </a:xfrm>
              <a:prstGeom prst="rect">
                <a:avLst/>
              </a:prstGeom>
              <a:blipFill rotWithShape="0">
                <a:blip r:embed="rId4"/>
                <a:stretch>
                  <a:fillRect/>
                </a:stretch>
              </a:blipFill>
            </p:spPr>
            <p:txBody>
              <a:bodyPr/>
              <a:lstStyle/>
              <a:p>
                <a:r>
                  <a:rPr lang="en-US">
                    <a:noFill/>
                  </a:rPr>
                  <a:t> </a:t>
                </a:r>
              </a:p>
            </p:txBody>
          </p:sp>
        </mc:Fallback>
      </mc:AlternateContent>
      <p:sp>
        <p:nvSpPr>
          <p:cNvPr id="8" name="Rectangle 10"/>
          <p:cNvSpPr>
            <a:spLocks noGrp="1" noChangeArrowheads="1"/>
          </p:cNvSpPr>
          <p:nvPr>
            <p:ph type="title"/>
          </p:nvPr>
        </p:nvSpPr>
        <p:spPr>
          <a:xfrm>
            <a:off x="822960" y="286604"/>
            <a:ext cx="7543800" cy="1450757"/>
          </a:xfrm>
        </p:spPr>
        <p:txBody>
          <a:bodyPr anchor="ctr"/>
          <a:lstStyle/>
          <a:p>
            <a:r>
              <a:rPr lang="en-US" dirty="0" smtClean="0">
                <a:solidFill>
                  <a:schemeClr val="tx1"/>
                </a:solidFill>
                <a:effectLst/>
              </a:rPr>
              <a:t>Available water (inches)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914400" y="2895600"/>
                <a:ext cx="6934200" cy="1033296"/>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rPr>
                        <m:t>0.20</m:t>
                      </m:r>
                      <m:f>
                        <m:fPr>
                          <m:ctrlPr>
                            <a:rPr lang="en-US" sz="3600" b="0" i="1" smtClean="0">
                              <a:effectLst/>
                              <a:latin typeface="Cambria Math" panose="02040503050406030204" pitchFamily="18" charset="0"/>
                            </a:rPr>
                          </m:ctrlPr>
                        </m:fPr>
                        <m:num>
                          <m:r>
                            <a:rPr lang="en-US" sz="3600" b="0" i="1" smtClean="0">
                              <a:effectLst/>
                              <a:latin typeface="Cambria Math" panose="02040503050406030204" pitchFamily="18" charset="0"/>
                            </a:rPr>
                            <m:t>𝑖𝑛</m:t>
                          </m:r>
                        </m:num>
                        <m:den>
                          <m:r>
                            <a:rPr lang="en-US" sz="3600" b="0" i="1" smtClean="0">
                              <a:effectLst/>
                              <a:latin typeface="Cambria Math" panose="02040503050406030204" pitchFamily="18" charset="0"/>
                            </a:rPr>
                            <m:t>𝑖𝑛</m:t>
                          </m:r>
                        </m:den>
                      </m:f>
                      <m:r>
                        <a:rPr lang="en-US" sz="3600" b="0" i="1" smtClean="0">
                          <a:effectLst/>
                          <a:latin typeface="Cambria Math" panose="02040503050406030204" pitchFamily="18" charset="0"/>
                        </a:rPr>
                        <m:t>  </m:t>
                      </m:r>
                      <m:r>
                        <a:rPr lang="en-US" sz="3600" b="0" i="1" smtClean="0">
                          <a:effectLst/>
                          <a:latin typeface="Cambria Math" panose="02040503050406030204" pitchFamily="18" charset="0"/>
                        </a:rPr>
                        <m:t>𝑥</m:t>
                      </m:r>
                      <m:r>
                        <a:rPr lang="en-US" sz="3600" b="0" i="1" smtClean="0">
                          <a:effectLst/>
                          <a:latin typeface="Cambria Math" panose="02040503050406030204" pitchFamily="18" charset="0"/>
                        </a:rPr>
                        <m:t>  18 </m:t>
                      </m:r>
                      <m:r>
                        <a:rPr lang="en-US" sz="3600" b="0" i="1" smtClean="0">
                          <a:effectLst/>
                          <a:latin typeface="Cambria Math" panose="02040503050406030204" pitchFamily="18" charset="0"/>
                        </a:rPr>
                        <m:t>𝑖𝑛</m:t>
                      </m:r>
                      <m:r>
                        <a:rPr lang="en-US" sz="3600" b="0" i="1" smtClean="0">
                          <a:effectLst/>
                          <a:latin typeface="Cambria Math" panose="02040503050406030204" pitchFamily="18" charset="0"/>
                        </a:rPr>
                        <m:t>  </m:t>
                      </m:r>
                      <m:r>
                        <a:rPr lang="en-US" sz="3600" b="0" i="1" smtClean="0">
                          <a:effectLst/>
                          <a:latin typeface="Cambria Math" panose="02040503050406030204" pitchFamily="18" charset="0"/>
                        </a:rPr>
                        <m:t>𝑥</m:t>
                      </m:r>
                      <m:r>
                        <a:rPr lang="en-US" sz="3600" b="0" i="1" smtClean="0">
                          <a:effectLst/>
                          <a:latin typeface="Cambria Math" panose="02040503050406030204" pitchFamily="18" charset="0"/>
                        </a:rPr>
                        <m:t> 50%=  1.8 </m:t>
                      </m:r>
                      <m:r>
                        <a:rPr lang="en-US" sz="3600" b="0" i="1" smtClean="0">
                          <a:effectLst/>
                          <a:latin typeface="Cambria Math" panose="02040503050406030204" pitchFamily="18" charset="0"/>
                        </a:rPr>
                        <m:t>𝑖𝑛</m:t>
                      </m:r>
                    </m:oMath>
                  </m:oMathPara>
                </a14:m>
                <a:endParaRPr lang="en-US" sz="3600" dirty="0">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14400" y="2895600"/>
                <a:ext cx="6934200" cy="103329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286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Irrigation as a system</a:t>
            </a:r>
            <a:endParaRPr lang="en-US" dirty="0"/>
          </a:p>
        </p:txBody>
      </p:sp>
      <p:sp>
        <p:nvSpPr>
          <p:cNvPr id="3" name="Content Placeholder 2"/>
          <p:cNvSpPr>
            <a:spLocks noGrp="1"/>
          </p:cNvSpPr>
          <p:nvPr>
            <p:ph idx="1"/>
          </p:nvPr>
        </p:nvSpPr>
        <p:spPr/>
        <p:txBody>
          <a:bodyPr/>
          <a:lstStyle/>
          <a:p>
            <a:r>
              <a:rPr lang="en-US" sz="3200" i="1" dirty="0" smtClean="0"/>
              <a:t>Plants.</a:t>
            </a:r>
            <a:endParaRPr lang="en-US" sz="3200" i="1" dirty="0"/>
          </a:p>
          <a:p>
            <a:pPr lvl="0"/>
            <a:r>
              <a:rPr lang="en-US" sz="3200" i="1" dirty="0" smtClean="0"/>
              <a:t>Soil.</a:t>
            </a:r>
            <a:endParaRPr lang="en-US" sz="3200" i="1" dirty="0"/>
          </a:p>
          <a:p>
            <a:pPr lvl="0"/>
            <a:r>
              <a:rPr lang="en-US" sz="3200" i="1" dirty="0" smtClean="0"/>
              <a:t>Hardware.</a:t>
            </a:r>
          </a:p>
          <a:p>
            <a:pPr lvl="0"/>
            <a:endParaRPr lang="en-US" sz="3200" i="1"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19600" y="1803646"/>
            <a:ext cx="3429000" cy="4383349"/>
          </a:xfrm>
          <a:prstGeom prst="rect">
            <a:avLst/>
          </a:prstGeom>
        </p:spPr>
      </p:pic>
      <p:sp>
        <p:nvSpPr>
          <p:cNvPr id="6" name="TextBox 5"/>
          <p:cNvSpPr txBox="1"/>
          <p:nvPr/>
        </p:nvSpPr>
        <p:spPr>
          <a:xfrm>
            <a:off x="1524000" y="5869094"/>
            <a:ext cx="2514600" cy="369332"/>
          </a:xfrm>
          <a:prstGeom prst="rect">
            <a:avLst/>
          </a:prstGeom>
          <a:noFill/>
        </p:spPr>
        <p:txBody>
          <a:bodyPr wrap="square" rtlCol="0">
            <a:spAutoFit/>
          </a:bodyPr>
          <a:lstStyle/>
          <a:p>
            <a:pPr algn="r">
              <a:buNone/>
            </a:pPr>
            <a:r>
              <a:rPr lang="en-US" sz="1800" dirty="0" smtClean="0">
                <a:effectLst/>
                <a:latin typeface="+mn-lt"/>
              </a:rPr>
              <a:t>Escher, </a:t>
            </a:r>
            <a:r>
              <a:rPr lang="en-US" sz="1800" i="1" dirty="0" smtClean="0">
                <a:effectLst/>
                <a:latin typeface="+mn-lt"/>
              </a:rPr>
              <a:t>Waterfall</a:t>
            </a:r>
            <a:endParaRPr lang="en-US" sz="1800" i="1" dirty="0">
              <a:effectLst/>
              <a:latin typeface="+mn-lt"/>
            </a:endParaRPr>
          </a:p>
        </p:txBody>
      </p:sp>
    </p:spTree>
    <p:extLst>
      <p:ext uri="{BB962C8B-B14F-4D97-AF65-F5344CB8AC3E}">
        <p14:creationId xmlns:p14="http://schemas.microsoft.com/office/powerpoint/2010/main" val="1475669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90600" y="1828800"/>
                <a:ext cx="6477000" cy="492443"/>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3200" i="1" smtClean="0">
                          <a:effectLst/>
                          <a:latin typeface="Cambria Math" panose="02040503050406030204" pitchFamily="18" charset="0"/>
                        </a:rPr>
                        <m:t>𝐴</m:t>
                      </m:r>
                      <m:r>
                        <a:rPr lang="en-US" sz="3200" b="0" i="1" smtClean="0">
                          <a:effectLst/>
                          <a:latin typeface="Cambria Math" panose="02040503050406030204" pitchFamily="18" charset="0"/>
                        </a:rPr>
                        <m:t>𝑊</m:t>
                      </m:r>
                      <m:r>
                        <a:rPr lang="en-US" sz="3200" b="0" i="1" smtClean="0">
                          <a:effectLst/>
                          <a:latin typeface="Cambria Math" panose="02040503050406030204" pitchFamily="18" charset="0"/>
                        </a:rPr>
                        <m:t>/</m:t>
                      </m:r>
                      <m:r>
                        <a:rPr lang="en-US" sz="3200" b="0" i="1" smtClean="0">
                          <a:effectLst/>
                          <a:latin typeface="Cambria Math" panose="02040503050406030204" pitchFamily="18" charset="0"/>
                        </a:rPr>
                        <m:t>𝑖𝑛𝑐h</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𝑥</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𝑟𝑜𝑜𝑡</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𝑑𝑒𝑝𝑡h</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𝑥</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𝑀𝐴𝐷</m:t>
                      </m:r>
                    </m:oMath>
                  </m:oMathPara>
                </a14:m>
                <a:endParaRPr lang="en-US" sz="3200" dirty="0">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90600" y="1828800"/>
                <a:ext cx="6477000" cy="492443"/>
              </a:xfrm>
              <a:prstGeom prst="rect">
                <a:avLst/>
              </a:prstGeom>
              <a:blipFill rotWithShape="0">
                <a:blip r:embed="rId4"/>
                <a:stretch>
                  <a:fillRect/>
                </a:stretch>
              </a:blipFill>
            </p:spPr>
            <p:txBody>
              <a:bodyPr/>
              <a:lstStyle/>
              <a:p>
                <a:r>
                  <a:rPr lang="en-US">
                    <a:noFill/>
                  </a:rPr>
                  <a:t> </a:t>
                </a:r>
              </a:p>
            </p:txBody>
          </p:sp>
        </mc:Fallback>
      </mc:AlternateContent>
      <p:sp>
        <p:nvSpPr>
          <p:cNvPr id="8" name="Rectangle 10"/>
          <p:cNvSpPr>
            <a:spLocks noGrp="1" noChangeArrowheads="1"/>
          </p:cNvSpPr>
          <p:nvPr>
            <p:ph type="title"/>
          </p:nvPr>
        </p:nvSpPr>
        <p:spPr>
          <a:xfrm>
            <a:off x="822960" y="286604"/>
            <a:ext cx="7543800" cy="1450757"/>
          </a:xfrm>
        </p:spPr>
        <p:txBody>
          <a:bodyPr anchor="ctr"/>
          <a:lstStyle/>
          <a:p>
            <a:r>
              <a:rPr lang="en-US" dirty="0" smtClean="0">
                <a:solidFill>
                  <a:schemeClr val="tx1"/>
                </a:solidFill>
                <a:effectLst/>
              </a:rPr>
              <a:t>Total available water</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914400" y="2895600"/>
                <a:ext cx="6934200" cy="1033296"/>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3600" b="1" i="1" smtClean="0">
                          <a:solidFill>
                            <a:srgbClr val="FF0000"/>
                          </a:solidFill>
                          <a:effectLst/>
                          <a:latin typeface="Cambria Math" panose="02040503050406030204" pitchFamily="18" charset="0"/>
                        </a:rPr>
                        <m:t>𝟎</m:t>
                      </m:r>
                      <m:r>
                        <a:rPr lang="en-US" sz="3600" b="1" i="1" smtClean="0">
                          <a:solidFill>
                            <a:srgbClr val="FF0000"/>
                          </a:solidFill>
                          <a:effectLst/>
                          <a:latin typeface="Cambria Math" panose="02040503050406030204" pitchFamily="18" charset="0"/>
                        </a:rPr>
                        <m:t>.</m:t>
                      </m:r>
                      <m:r>
                        <a:rPr lang="en-US" sz="3600" b="1" i="1" smtClean="0">
                          <a:solidFill>
                            <a:srgbClr val="FF0000"/>
                          </a:solidFill>
                          <a:effectLst/>
                          <a:latin typeface="Cambria Math" panose="02040503050406030204" pitchFamily="18" charset="0"/>
                        </a:rPr>
                        <m:t>𝟐𝟎</m:t>
                      </m:r>
                      <m:f>
                        <m:fPr>
                          <m:ctrlPr>
                            <a:rPr lang="en-US" sz="3600" b="1" i="1" smtClean="0">
                              <a:solidFill>
                                <a:srgbClr val="FF0000"/>
                              </a:solidFill>
                              <a:effectLst/>
                              <a:latin typeface="Cambria Math" panose="02040503050406030204" pitchFamily="18" charset="0"/>
                            </a:rPr>
                          </m:ctrlPr>
                        </m:fPr>
                        <m:num>
                          <m:r>
                            <a:rPr lang="en-US" sz="3600" b="1" i="1" smtClean="0">
                              <a:solidFill>
                                <a:srgbClr val="FF0000"/>
                              </a:solidFill>
                              <a:effectLst/>
                              <a:latin typeface="Cambria Math" panose="02040503050406030204" pitchFamily="18" charset="0"/>
                            </a:rPr>
                            <m:t>𝒊𝒏</m:t>
                          </m:r>
                        </m:num>
                        <m:den>
                          <m:r>
                            <a:rPr lang="en-US" sz="3600" b="1" i="1" smtClean="0">
                              <a:solidFill>
                                <a:srgbClr val="FF0000"/>
                              </a:solidFill>
                              <a:effectLst/>
                              <a:latin typeface="Cambria Math" panose="02040503050406030204" pitchFamily="18" charset="0"/>
                            </a:rPr>
                            <m:t>𝒊𝒏</m:t>
                          </m:r>
                        </m:den>
                      </m:f>
                      <m:r>
                        <a:rPr lang="en-US" sz="3600" b="0" i="1" smtClean="0">
                          <a:effectLst/>
                          <a:latin typeface="Cambria Math" panose="02040503050406030204" pitchFamily="18" charset="0"/>
                        </a:rPr>
                        <m:t>  </m:t>
                      </m:r>
                      <m:r>
                        <a:rPr lang="en-US" sz="3600" b="0" i="1" smtClean="0">
                          <a:effectLst/>
                          <a:latin typeface="Cambria Math" panose="02040503050406030204" pitchFamily="18" charset="0"/>
                        </a:rPr>
                        <m:t>𝑥</m:t>
                      </m:r>
                      <m:r>
                        <a:rPr lang="en-US" sz="3600" b="0" i="1" smtClean="0">
                          <a:effectLst/>
                          <a:latin typeface="Cambria Math" panose="02040503050406030204" pitchFamily="18" charset="0"/>
                        </a:rPr>
                        <m:t>  </m:t>
                      </m:r>
                      <m:r>
                        <a:rPr lang="en-US" sz="3600" b="1" i="1" smtClean="0">
                          <a:solidFill>
                            <a:srgbClr val="00B050"/>
                          </a:solidFill>
                          <a:effectLst/>
                          <a:latin typeface="Cambria Math" panose="02040503050406030204" pitchFamily="18" charset="0"/>
                        </a:rPr>
                        <m:t>𝟏𝟖</m:t>
                      </m:r>
                      <m:r>
                        <a:rPr lang="en-US" sz="3600" b="1" i="1" smtClean="0">
                          <a:solidFill>
                            <a:srgbClr val="00B050"/>
                          </a:solidFill>
                          <a:effectLst/>
                          <a:latin typeface="Cambria Math" panose="02040503050406030204" pitchFamily="18" charset="0"/>
                        </a:rPr>
                        <m:t> </m:t>
                      </m:r>
                      <m:r>
                        <a:rPr lang="en-US" sz="3600" b="1" i="1" smtClean="0">
                          <a:solidFill>
                            <a:srgbClr val="00B050"/>
                          </a:solidFill>
                          <a:effectLst/>
                          <a:latin typeface="Cambria Math" panose="02040503050406030204" pitchFamily="18" charset="0"/>
                        </a:rPr>
                        <m:t>𝒊𝒏</m:t>
                      </m:r>
                      <m:r>
                        <a:rPr lang="en-US" sz="3600" b="1" i="1" smtClean="0">
                          <a:effectLst/>
                          <a:latin typeface="Cambria Math" panose="02040503050406030204" pitchFamily="18" charset="0"/>
                        </a:rPr>
                        <m:t>  </m:t>
                      </m:r>
                      <m:r>
                        <a:rPr lang="en-US" sz="3600" b="0" i="1" smtClean="0">
                          <a:effectLst/>
                          <a:latin typeface="Cambria Math" panose="02040503050406030204" pitchFamily="18" charset="0"/>
                        </a:rPr>
                        <m:t>𝑥</m:t>
                      </m:r>
                      <m:r>
                        <a:rPr lang="en-US" sz="3600" b="0" i="1" smtClean="0">
                          <a:effectLst/>
                          <a:latin typeface="Cambria Math" panose="02040503050406030204" pitchFamily="18" charset="0"/>
                        </a:rPr>
                        <m:t> </m:t>
                      </m:r>
                      <m:r>
                        <a:rPr lang="en-US" sz="3600" b="1" i="1" smtClean="0">
                          <a:solidFill>
                            <a:srgbClr val="00B050"/>
                          </a:solidFill>
                          <a:effectLst/>
                          <a:latin typeface="Cambria Math" panose="02040503050406030204" pitchFamily="18" charset="0"/>
                        </a:rPr>
                        <m:t>𝟓𝟎</m:t>
                      </m:r>
                      <m:r>
                        <a:rPr lang="en-US" sz="3600" b="1" i="1" smtClean="0">
                          <a:solidFill>
                            <a:srgbClr val="00B050"/>
                          </a:solidFill>
                          <a:effectLst/>
                          <a:latin typeface="Cambria Math" panose="02040503050406030204" pitchFamily="18" charset="0"/>
                        </a:rPr>
                        <m:t>%</m:t>
                      </m:r>
                      <m:r>
                        <a:rPr lang="en-US" sz="3600" b="0" i="1" smtClean="0">
                          <a:effectLst/>
                          <a:latin typeface="Cambria Math" panose="02040503050406030204" pitchFamily="18" charset="0"/>
                        </a:rPr>
                        <m:t>=  1.8 </m:t>
                      </m:r>
                      <m:r>
                        <a:rPr lang="en-US" sz="3600" b="0" i="1" smtClean="0">
                          <a:effectLst/>
                          <a:latin typeface="Cambria Math" panose="02040503050406030204" pitchFamily="18" charset="0"/>
                        </a:rPr>
                        <m:t>𝑖𝑛</m:t>
                      </m:r>
                    </m:oMath>
                  </m:oMathPara>
                </a14:m>
                <a:endParaRPr lang="en-US" sz="3600" dirty="0">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14400" y="2895600"/>
                <a:ext cx="6934200" cy="1033296"/>
              </a:xfrm>
              <a:prstGeom prst="rect">
                <a:avLst/>
              </a:prstGeom>
              <a:blipFill rotWithShape="0">
                <a:blip r:embed="rId5"/>
                <a:stretch>
                  <a:fillRect/>
                </a:stretch>
              </a:blipFill>
            </p:spPr>
            <p:txBody>
              <a:bodyPr/>
              <a:lstStyle/>
              <a:p>
                <a:r>
                  <a:rPr lang="en-US">
                    <a:noFill/>
                  </a:rPr>
                  <a:t> </a:t>
                </a:r>
              </a:p>
            </p:txBody>
          </p:sp>
        </mc:Fallback>
      </mc:AlternateContent>
      <p:sp>
        <p:nvSpPr>
          <p:cNvPr id="6" name="Content Placeholder 2"/>
          <p:cNvSpPr>
            <a:spLocks noGrp="1"/>
          </p:cNvSpPr>
          <p:nvPr>
            <p:ph idx="1"/>
          </p:nvPr>
        </p:nvSpPr>
        <p:spPr>
          <a:xfrm>
            <a:off x="822959" y="4800600"/>
            <a:ext cx="7543801" cy="1068494"/>
          </a:xfrm>
        </p:spPr>
        <p:txBody>
          <a:bodyPr>
            <a:normAutofit/>
          </a:bodyPr>
          <a:lstStyle/>
          <a:p>
            <a:pPr marL="0" indent="0">
              <a:buNone/>
            </a:pPr>
            <a:r>
              <a:rPr lang="en-US" sz="3200" i="1" dirty="0" smtClean="0"/>
              <a:t>Your available water calculation will depend on your </a:t>
            </a:r>
            <a:r>
              <a:rPr lang="en-US" sz="3200" b="1" i="1" dirty="0" smtClean="0">
                <a:solidFill>
                  <a:srgbClr val="FF0000"/>
                </a:solidFill>
              </a:rPr>
              <a:t>soil</a:t>
            </a:r>
            <a:r>
              <a:rPr lang="en-US" sz="3200" i="1" dirty="0" smtClean="0"/>
              <a:t> and </a:t>
            </a:r>
            <a:r>
              <a:rPr lang="en-US" sz="3200" b="1" i="1" dirty="0" smtClean="0">
                <a:solidFill>
                  <a:srgbClr val="00B050"/>
                </a:solidFill>
              </a:rPr>
              <a:t>crop</a:t>
            </a:r>
            <a:r>
              <a:rPr lang="en-US" sz="3200" i="1" dirty="0" smtClean="0"/>
              <a:t>.</a:t>
            </a:r>
            <a:endParaRPr lang="en-US" sz="3200" i="1" dirty="0"/>
          </a:p>
          <a:p>
            <a:endParaRPr lang="en-US" dirty="0"/>
          </a:p>
        </p:txBody>
      </p:sp>
    </p:spTree>
    <p:extLst>
      <p:ext uri="{BB962C8B-B14F-4D97-AF65-F5344CB8AC3E}">
        <p14:creationId xmlns:p14="http://schemas.microsoft.com/office/powerpoint/2010/main" val="4223698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90600" y="1828800"/>
                <a:ext cx="6477000" cy="492443"/>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3200" i="1" smtClean="0">
                          <a:effectLst/>
                          <a:latin typeface="Cambria Math" panose="02040503050406030204" pitchFamily="18" charset="0"/>
                        </a:rPr>
                        <m:t>𝐴</m:t>
                      </m:r>
                      <m:r>
                        <a:rPr lang="en-US" sz="3200" b="0" i="1" smtClean="0">
                          <a:effectLst/>
                          <a:latin typeface="Cambria Math" panose="02040503050406030204" pitchFamily="18" charset="0"/>
                        </a:rPr>
                        <m:t>𝑊</m:t>
                      </m:r>
                      <m:r>
                        <a:rPr lang="en-US" sz="3200" b="0" i="1" smtClean="0">
                          <a:effectLst/>
                          <a:latin typeface="Cambria Math" panose="02040503050406030204" pitchFamily="18" charset="0"/>
                        </a:rPr>
                        <m:t>/</m:t>
                      </m:r>
                      <m:r>
                        <a:rPr lang="en-US" sz="3200" b="0" i="1" smtClean="0">
                          <a:effectLst/>
                          <a:latin typeface="Cambria Math" panose="02040503050406030204" pitchFamily="18" charset="0"/>
                        </a:rPr>
                        <m:t>𝑖𝑛𝑐h</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𝑥</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𝑟𝑜𝑜𝑡</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𝑑𝑒𝑝𝑡h</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𝑥</m:t>
                      </m:r>
                      <m:r>
                        <a:rPr lang="en-US" sz="3200" b="0" i="1" smtClean="0">
                          <a:effectLst/>
                          <a:latin typeface="Cambria Math" panose="02040503050406030204" pitchFamily="18" charset="0"/>
                        </a:rPr>
                        <m:t>  </m:t>
                      </m:r>
                      <m:r>
                        <a:rPr lang="en-US" sz="3200" b="0" i="1" smtClean="0">
                          <a:effectLst/>
                          <a:latin typeface="Cambria Math" panose="02040503050406030204" pitchFamily="18" charset="0"/>
                        </a:rPr>
                        <m:t>𝑀𝐴𝐷</m:t>
                      </m:r>
                    </m:oMath>
                  </m:oMathPara>
                </a14:m>
                <a:endParaRPr lang="en-US" sz="3200" dirty="0">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90600" y="1828800"/>
                <a:ext cx="6477000" cy="492443"/>
              </a:xfrm>
              <a:prstGeom prst="rect">
                <a:avLst/>
              </a:prstGeom>
              <a:blipFill rotWithShape="0">
                <a:blip r:embed="rId4"/>
                <a:stretch>
                  <a:fillRect/>
                </a:stretch>
              </a:blipFill>
            </p:spPr>
            <p:txBody>
              <a:bodyPr/>
              <a:lstStyle/>
              <a:p>
                <a:r>
                  <a:rPr lang="en-US">
                    <a:noFill/>
                  </a:rPr>
                  <a:t> </a:t>
                </a:r>
              </a:p>
            </p:txBody>
          </p:sp>
        </mc:Fallback>
      </mc:AlternateContent>
      <p:sp>
        <p:nvSpPr>
          <p:cNvPr id="8" name="Rectangle 10"/>
          <p:cNvSpPr>
            <a:spLocks noGrp="1" noChangeArrowheads="1"/>
          </p:cNvSpPr>
          <p:nvPr>
            <p:ph type="title"/>
          </p:nvPr>
        </p:nvSpPr>
        <p:spPr>
          <a:xfrm>
            <a:off x="822960" y="286604"/>
            <a:ext cx="7543800" cy="1450757"/>
          </a:xfrm>
        </p:spPr>
        <p:txBody>
          <a:bodyPr anchor="ctr"/>
          <a:lstStyle/>
          <a:p>
            <a:r>
              <a:rPr lang="en-US" dirty="0" smtClean="0">
                <a:solidFill>
                  <a:schemeClr val="tx1"/>
                </a:solidFill>
                <a:effectLst/>
              </a:rPr>
              <a:t>Total available water</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914400" y="2895600"/>
                <a:ext cx="6934200" cy="1033296"/>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r>
                        <a:rPr lang="en-US" sz="3600" b="1" i="1" smtClean="0">
                          <a:solidFill>
                            <a:srgbClr val="FF0000"/>
                          </a:solidFill>
                          <a:effectLst/>
                          <a:latin typeface="Cambria Math" panose="02040503050406030204" pitchFamily="18" charset="0"/>
                        </a:rPr>
                        <m:t>𝟎</m:t>
                      </m:r>
                      <m:r>
                        <a:rPr lang="en-US" sz="3600" b="1" i="1" smtClean="0">
                          <a:solidFill>
                            <a:srgbClr val="FF0000"/>
                          </a:solidFill>
                          <a:effectLst/>
                          <a:latin typeface="Cambria Math" panose="02040503050406030204" pitchFamily="18" charset="0"/>
                        </a:rPr>
                        <m:t>.</m:t>
                      </m:r>
                      <m:r>
                        <a:rPr lang="en-US" sz="3600" b="1" i="1" smtClean="0">
                          <a:solidFill>
                            <a:srgbClr val="FF0000"/>
                          </a:solidFill>
                          <a:effectLst/>
                          <a:latin typeface="Cambria Math" panose="02040503050406030204" pitchFamily="18" charset="0"/>
                        </a:rPr>
                        <m:t>𝟐𝟎</m:t>
                      </m:r>
                      <m:f>
                        <m:fPr>
                          <m:ctrlPr>
                            <a:rPr lang="en-US" sz="3600" b="1" i="1" smtClean="0">
                              <a:solidFill>
                                <a:srgbClr val="FF0000"/>
                              </a:solidFill>
                              <a:effectLst/>
                              <a:latin typeface="Cambria Math" panose="02040503050406030204" pitchFamily="18" charset="0"/>
                            </a:rPr>
                          </m:ctrlPr>
                        </m:fPr>
                        <m:num>
                          <m:r>
                            <a:rPr lang="en-US" sz="3600" b="1" i="1" smtClean="0">
                              <a:solidFill>
                                <a:srgbClr val="FF0000"/>
                              </a:solidFill>
                              <a:effectLst/>
                              <a:latin typeface="Cambria Math" panose="02040503050406030204" pitchFamily="18" charset="0"/>
                            </a:rPr>
                            <m:t>𝒊𝒏</m:t>
                          </m:r>
                        </m:num>
                        <m:den>
                          <m:r>
                            <a:rPr lang="en-US" sz="3600" b="1" i="1" smtClean="0">
                              <a:solidFill>
                                <a:srgbClr val="FF0000"/>
                              </a:solidFill>
                              <a:effectLst/>
                              <a:latin typeface="Cambria Math" panose="02040503050406030204" pitchFamily="18" charset="0"/>
                            </a:rPr>
                            <m:t>𝒊𝒏</m:t>
                          </m:r>
                        </m:den>
                      </m:f>
                      <m:r>
                        <a:rPr lang="en-US" sz="3600" b="0" i="1" smtClean="0">
                          <a:effectLst/>
                          <a:latin typeface="Cambria Math" panose="02040503050406030204" pitchFamily="18" charset="0"/>
                        </a:rPr>
                        <m:t>  </m:t>
                      </m:r>
                      <m:r>
                        <a:rPr lang="en-US" sz="3600" b="0" i="1" smtClean="0">
                          <a:effectLst/>
                          <a:latin typeface="Cambria Math" panose="02040503050406030204" pitchFamily="18" charset="0"/>
                        </a:rPr>
                        <m:t>𝑥</m:t>
                      </m:r>
                      <m:r>
                        <a:rPr lang="en-US" sz="3600" b="0" i="1" smtClean="0">
                          <a:effectLst/>
                          <a:latin typeface="Cambria Math" panose="02040503050406030204" pitchFamily="18" charset="0"/>
                        </a:rPr>
                        <m:t>  </m:t>
                      </m:r>
                      <m:r>
                        <a:rPr lang="en-US" sz="3600" b="1" i="1" smtClean="0">
                          <a:solidFill>
                            <a:srgbClr val="00B050"/>
                          </a:solidFill>
                          <a:effectLst/>
                          <a:latin typeface="Cambria Math" panose="02040503050406030204" pitchFamily="18" charset="0"/>
                        </a:rPr>
                        <m:t>𝟏𝟖</m:t>
                      </m:r>
                      <m:r>
                        <a:rPr lang="en-US" sz="3600" b="1" i="1" smtClean="0">
                          <a:solidFill>
                            <a:srgbClr val="00B050"/>
                          </a:solidFill>
                          <a:effectLst/>
                          <a:latin typeface="Cambria Math" panose="02040503050406030204" pitchFamily="18" charset="0"/>
                        </a:rPr>
                        <m:t> </m:t>
                      </m:r>
                      <m:r>
                        <a:rPr lang="en-US" sz="3600" b="1" i="1" smtClean="0">
                          <a:solidFill>
                            <a:srgbClr val="00B050"/>
                          </a:solidFill>
                          <a:effectLst/>
                          <a:latin typeface="Cambria Math" panose="02040503050406030204" pitchFamily="18" charset="0"/>
                        </a:rPr>
                        <m:t>𝒊𝒏</m:t>
                      </m:r>
                      <m:r>
                        <a:rPr lang="en-US" sz="3600" b="1" i="1" smtClean="0">
                          <a:effectLst/>
                          <a:latin typeface="Cambria Math" panose="02040503050406030204" pitchFamily="18" charset="0"/>
                        </a:rPr>
                        <m:t>  </m:t>
                      </m:r>
                      <m:r>
                        <a:rPr lang="en-US" sz="3600" b="0" i="1" smtClean="0">
                          <a:effectLst/>
                          <a:latin typeface="Cambria Math" panose="02040503050406030204" pitchFamily="18" charset="0"/>
                        </a:rPr>
                        <m:t>𝑥</m:t>
                      </m:r>
                      <m:r>
                        <a:rPr lang="en-US" sz="3600" b="0" i="1" smtClean="0">
                          <a:effectLst/>
                          <a:latin typeface="Cambria Math" panose="02040503050406030204" pitchFamily="18" charset="0"/>
                        </a:rPr>
                        <m:t> </m:t>
                      </m:r>
                      <m:r>
                        <a:rPr lang="en-US" sz="3600" b="1" i="1" smtClean="0">
                          <a:solidFill>
                            <a:srgbClr val="00B050"/>
                          </a:solidFill>
                          <a:effectLst/>
                          <a:latin typeface="Cambria Math" panose="02040503050406030204" pitchFamily="18" charset="0"/>
                        </a:rPr>
                        <m:t>𝟓𝟎</m:t>
                      </m:r>
                      <m:r>
                        <a:rPr lang="en-US" sz="3600" b="1" i="1" smtClean="0">
                          <a:solidFill>
                            <a:srgbClr val="00B050"/>
                          </a:solidFill>
                          <a:effectLst/>
                          <a:latin typeface="Cambria Math" panose="02040503050406030204" pitchFamily="18" charset="0"/>
                        </a:rPr>
                        <m:t>%</m:t>
                      </m:r>
                      <m:r>
                        <a:rPr lang="en-US" sz="3600" b="0" i="1" smtClean="0">
                          <a:effectLst/>
                          <a:latin typeface="Cambria Math" panose="02040503050406030204" pitchFamily="18" charset="0"/>
                        </a:rPr>
                        <m:t>=  1.8 </m:t>
                      </m:r>
                      <m:r>
                        <a:rPr lang="en-US" sz="3600" b="0" i="1" smtClean="0">
                          <a:effectLst/>
                          <a:latin typeface="Cambria Math" panose="02040503050406030204" pitchFamily="18" charset="0"/>
                        </a:rPr>
                        <m:t>𝑖𝑛</m:t>
                      </m:r>
                    </m:oMath>
                  </m:oMathPara>
                </a14:m>
                <a:endParaRPr lang="en-US" sz="3600" dirty="0">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14400" y="2895600"/>
                <a:ext cx="6934200" cy="1033296"/>
              </a:xfrm>
              <a:prstGeom prst="rect">
                <a:avLst/>
              </a:prstGeom>
              <a:blipFill rotWithShape="0">
                <a:blip r:embed="rId5"/>
                <a:stretch>
                  <a:fillRect/>
                </a:stretch>
              </a:blipFill>
            </p:spPr>
            <p:txBody>
              <a:bodyPr/>
              <a:lstStyle/>
              <a:p>
                <a:r>
                  <a:rPr lang="en-US">
                    <a:noFill/>
                  </a:rPr>
                  <a:t> </a:t>
                </a:r>
              </a:p>
            </p:txBody>
          </p:sp>
        </mc:Fallback>
      </mc:AlternateContent>
      <p:sp>
        <p:nvSpPr>
          <p:cNvPr id="6" name="Content Placeholder 2"/>
          <p:cNvSpPr>
            <a:spLocks noGrp="1"/>
          </p:cNvSpPr>
          <p:nvPr>
            <p:ph idx="1"/>
          </p:nvPr>
        </p:nvSpPr>
        <p:spPr>
          <a:xfrm>
            <a:off x="822959" y="4800600"/>
            <a:ext cx="7543801" cy="1068494"/>
          </a:xfrm>
        </p:spPr>
        <p:txBody>
          <a:bodyPr>
            <a:normAutofit/>
          </a:bodyPr>
          <a:lstStyle/>
          <a:p>
            <a:pPr marL="0" indent="0">
              <a:buNone/>
            </a:pPr>
            <a:r>
              <a:rPr lang="en-US" sz="3200" b="1" i="1" dirty="0" smtClean="0">
                <a:solidFill>
                  <a:srgbClr val="7030A0"/>
                </a:solidFill>
              </a:rPr>
              <a:t>Can we apply 2.0 inches of water to this crop/soil combination?</a:t>
            </a:r>
            <a:endParaRPr lang="en-US" sz="3200" b="1" i="1" dirty="0">
              <a:solidFill>
                <a:srgbClr val="7030A0"/>
              </a:solidFill>
            </a:endParaRPr>
          </a:p>
          <a:p>
            <a:endParaRPr lang="en-US" dirty="0"/>
          </a:p>
        </p:txBody>
      </p:sp>
    </p:spTree>
    <p:extLst>
      <p:ext uri="{BB962C8B-B14F-4D97-AF65-F5344CB8AC3E}">
        <p14:creationId xmlns:p14="http://schemas.microsoft.com/office/powerpoint/2010/main" val="2950572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22776"/>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199" y="557920"/>
            <a:ext cx="4315559" cy="5919079"/>
          </a:xfrm>
          <a:prstGeom prst="rect">
            <a:avLst/>
          </a:prstGeom>
        </p:spPr>
      </p:pic>
    </p:spTree>
    <p:extLst>
      <p:ext uri="{BB962C8B-B14F-4D97-AF65-F5344CB8AC3E}">
        <p14:creationId xmlns:p14="http://schemas.microsoft.com/office/powerpoint/2010/main" val="3661506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22776"/>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1" y="0"/>
            <a:ext cx="9163082" cy="660224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5800" y="609600"/>
            <a:ext cx="7162801" cy="5529178"/>
          </a:xfrm>
          <a:prstGeom prst="rect">
            <a:avLst/>
          </a:prstGeom>
        </p:spPr>
      </p:pic>
    </p:spTree>
    <p:extLst>
      <p:ext uri="{BB962C8B-B14F-4D97-AF65-F5344CB8AC3E}">
        <p14:creationId xmlns:p14="http://schemas.microsoft.com/office/powerpoint/2010/main" val="1729006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085870"/>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0"/>
            <a:ext cx="9163082" cy="6602243"/>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994" y="333425"/>
            <a:ext cx="7990206" cy="5117629"/>
          </a:xfrm>
          <a:prstGeom prst="rect">
            <a:avLst/>
          </a:prstGeom>
        </p:spPr>
      </p:pic>
      <p:sp>
        <p:nvSpPr>
          <p:cNvPr id="5" name="TextBox 4"/>
          <p:cNvSpPr txBox="1"/>
          <p:nvPr/>
        </p:nvSpPr>
        <p:spPr>
          <a:xfrm>
            <a:off x="619141" y="6134150"/>
            <a:ext cx="7620000" cy="369332"/>
          </a:xfrm>
          <a:prstGeom prst="rect">
            <a:avLst/>
          </a:prstGeom>
          <a:solidFill>
            <a:schemeClr val="bg1"/>
          </a:solidFill>
        </p:spPr>
        <p:txBody>
          <a:bodyPr wrap="square" rtlCol="0">
            <a:spAutoFit/>
          </a:bodyPr>
          <a:lstStyle/>
          <a:p>
            <a:pPr>
              <a:buNone/>
            </a:pPr>
            <a:r>
              <a:rPr lang="en-US" sz="1800" dirty="0">
                <a:solidFill>
                  <a:srgbClr val="0070C0"/>
                </a:solidFill>
                <a:effectLst/>
                <a:hlinkClick r:id="rId6"/>
              </a:rPr>
              <a:t>http://</a:t>
            </a:r>
            <a:r>
              <a:rPr lang="en-US" sz="1800" dirty="0" smtClean="0">
                <a:solidFill>
                  <a:srgbClr val="0070C0"/>
                </a:solidFill>
                <a:effectLst/>
                <a:hlinkClick r:id="rId6"/>
              </a:rPr>
              <a:t>weather.wsu.edu/ism/index.php?m=1 </a:t>
            </a:r>
            <a:endParaRPr lang="en-US" sz="1800" dirty="0">
              <a:solidFill>
                <a:srgbClr val="0070C0"/>
              </a:solidFill>
              <a:effectLst/>
            </a:endParaRPr>
          </a:p>
        </p:txBody>
      </p:sp>
    </p:spTree>
    <p:extLst>
      <p:ext uri="{BB962C8B-B14F-4D97-AF65-F5344CB8AC3E}">
        <p14:creationId xmlns:p14="http://schemas.microsoft.com/office/powerpoint/2010/main" val="4125055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42" y="6184631"/>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0"/>
            <a:ext cx="9163082" cy="660224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125" r="7744"/>
          <a:stretch/>
        </p:blipFill>
        <p:spPr>
          <a:xfrm>
            <a:off x="457199" y="996071"/>
            <a:ext cx="8339843" cy="4414129"/>
          </a:xfrm>
          <a:prstGeom prst="rect">
            <a:avLst/>
          </a:prstGeom>
        </p:spPr>
      </p:pic>
    </p:spTree>
    <p:extLst>
      <p:ext uri="{BB962C8B-B14F-4D97-AF65-F5344CB8AC3E}">
        <p14:creationId xmlns:p14="http://schemas.microsoft.com/office/powerpoint/2010/main" val="4036511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2" y="6103429"/>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 y="-228600"/>
            <a:ext cx="9163082" cy="6602243"/>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3400" y="6927"/>
            <a:ext cx="8077200" cy="6113485"/>
          </a:xfrm>
          <a:prstGeom prst="rect">
            <a:avLst/>
          </a:prstGeom>
        </p:spPr>
      </p:pic>
    </p:spTree>
    <p:extLst>
      <p:ext uri="{BB962C8B-B14F-4D97-AF65-F5344CB8AC3E}">
        <p14:creationId xmlns:p14="http://schemas.microsoft.com/office/powerpoint/2010/main" val="998518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 y="6045810"/>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 y="-228600"/>
            <a:ext cx="9163082" cy="660224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2897"/>
          <a:stretch/>
        </p:blipFill>
        <p:spPr>
          <a:xfrm>
            <a:off x="1506415" y="228600"/>
            <a:ext cx="6616505" cy="6324600"/>
          </a:xfrm>
          <a:prstGeom prst="rect">
            <a:avLst/>
          </a:prstGeom>
        </p:spPr>
      </p:pic>
      <p:sp>
        <p:nvSpPr>
          <p:cNvPr id="4" name="Right Arrow 3"/>
          <p:cNvSpPr/>
          <p:nvPr/>
        </p:nvSpPr>
        <p:spPr>
          <a:xfrm>
            <a:off x="1600200" y="5715000"/>
            <a:ext cx="19050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833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2" y="6134085"/>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 y="-228600"/>
            <a:ext cx="9163082" cy="6602243"/>
          </a:xfrm>
          <a:prstGeom prst="rect">
            <a:avLst/>
          </a:prstGeom>
        </p:spPr>
      </p:pic>
      <p:sp>
        <p:nvSpPr>
          <p:cNvPr id="4" name="Right Arrow 3"/>
          <p:cNvSpPr/>
          <p:nvPr/>
        </p:nvSpPr>
        <p:spPr>
          <a:xfrm rot="3450477">
            <a:off x="3783125" y="2997482"/>
            <a:ext cx="1223878" cy="418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75" y="914400"/>
            <a:ext cx="5842577" cy="16573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5925" y="3757981"/>
            <a:ext cx="6696075" cy="1957019"/>
          </a:xfrm>
          <a:prstGeom prst="rect">
            <a:avLst/>
          </a:prstGeom>
        </p:spPr>
      </p:pic>
    </p:spTree>
    <p:extLst>
      <p:ext uri="{BB962C8B-B14F-4D97-AF65-F5344CB8AC3E}">
        <p14:creationId xmlns:p14="http://schemas.microsoft.com/office/powerpoint/2010/main" val="3527037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34" y="6029703"/>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 y="-228600"/>
            <a:ext cx="9163082" cy="660224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62401"/>
            <a:ext cx="7315200" cy="6071617"/>
          </a:xfrm>
          <a:prstGeom prst="rect">
            <a:avLst/>
          </a:prstGeom>
        </p:spPr>
      </p:pic>
    </p:spTree>
    <p:extLst>
      <p:ext uri="{BB962C8B-B14F-4D97-AF65-F5344CB8AC3E}">
        <p14:creationId xmlns:p14="http://schemas.microsoft.com/office/powerpoint/2010/main" val="268249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Irrigation as a system</a:t>
            </a:r>
            <a:endParaRPr lang="en-US" dirty="0"/>
          </a:p>
        </p:txBody>
      </p:sp>
      <p:sp>
        <p:nvSpPr>
          <p:cNvPr id="3" name="Content Placeholder 2"/>
          <p:cNvSpPr>
            <a:spLocks noGrp="1"/>
          </p:cNvSpPr>
          <p:nvPr>
            <p:ph idx="1"/>
          </p:nvPr>
        </p:nvSpPr>
        <p:spPr/>
        <p:txBody>
          <a:bodyPr/>
          <a:lstStyle/>
          <a:p>
            <a:r>
              <a:rPr lang="en-US" sz="3200" i="1" dirty="0">
                <a:solidFill>
                  <a:srgbClr val="FF0000"/>
                </a:solidFill>
              </a:rPr>
              <a:t>Plants.</a:t>
            </a:r>
          </a:p>
          <a:p>
            <a:r>
              <a:rPr lang="en-US" sz="3200" i="1" dirty="0"/>
              <a:t>Soil.</a:t>
            </a:r>
          </a:p>
          <a:p>
            <a:r>
              <a:rPr lang="en-US" sz="3200" i="1" dirty="0" smtClean="0"/>
              <a:t>Hardware.</a:t>
            </a:r>
            <a:endParaRPr lang="en-US" sz="3200" i="1" dirty="0"/>
          </a:p>
          <a:p>
            <a:pPr lvl="0"/>
            <a:endParaRPr lang="en-US" sz="3200" i="1"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52800" y="2438400"/>
            <a:ext cx="4800600" cy="3600450"/>
          </a:xfrm>
          <a:prstGeom prst="rect">
            <a:avLst/>
          </a:prstGeom>
        </p:spPr>
      </p:pic>
    </p:spTree>
    <p:extLst>
      <p:ext uri="{BB962C8B-B14F-4D97-AF65-F5344CB8AC3E}">
        <p14:creationId xmlns:p14="http://schemas.microsoft.com/office/powerpoint/2010/main" val="2254816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22776"/>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 y="-228600"/>
            <a:ext cx="9163082" cy="660224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868" y="-4359"/>
            <a:ext cx="6763532" cy="6176559"/>
          </a:xfrm>
          <a:prstGeom prst="rect">
            <a:avLst/>
          </a:prstGeom>
        </p:spPr>
      </p:pic>
    </p:spTree>
    <p:extLst>
      <p:ext uri="{BB962C8B-B14F-4D97-AF65-F5344CB8AC3E}">
        <p14:creationId xmlns:p14="http://schemas.microsoft.com/office/powerpoint/2010/main" val="2257083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34" y="6045321"/>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00"/>
            <a:ext cx="9163082" cy="660224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163" y="173735"/>
            <a:ext cx="6859837" cy="5693665"/>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2629712">
            <a:off x="7046661" y="3868549"/>
            <a:ext cx="1530063" cy="359695"/>
          </a:xfrm>
          <a:prstGeom prst="rect">
            <a:avLst/>
          </a:prstGeom>
        </p:spPr>
      </p:pic>
    </p:spTree>
    <p:extLst>
      <p:ext uri="{BB962C8B-B14F-4D97-AF65-F5344CB8AC3E}">
        <p14:creationId xmlns:p14="http://schemas.microsoft.com/office/powerpoint/2010/main" val="3644703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335396"/>
            <a:ext cx="9760542" cy="835224"/>
          </a:xfrm>
          <a:prstGeom prst="rect">
            <a:avLst/>
          </a:prstGeom>
        </p:spPr>
      </p:pic>
      <p:sp>
        <p:nvSpPr>
          <p:cNvPr id="9" name="Rectangle 10"/>
          <p:cNvSpPr>
            <a:spLocks noGrp="1" noChangeArrowheads="1"/>
          </p:cNvSpPr>
          <p:nvPr>
            <p:ph type="title"/>
          </p:nvPr>
        </p:nvSpPr>
        <p:spPr/>
        <p:txBody>
          <a:bodyPr anchor="ctr"/>
          <a:lstStyle/>
          <a:p>
            <a:r>
              <a:rPr lang="en-US" dirty="0" smtClean="0">
                <a:solidFill>
                  <a:schemeClr val="tx1"/>
                </a:solidFill>
                <a:effectLst/>
              </a:rPr>
              <a:t>Reality check – human hand</a:t>
            </a:r>
            <a:endParaRPr lang="en-US" dirty="0"/>
          </a:p>
        </p:txBody>
      </p:sp>
      <p:sp>
        <p:nvSpPr>
          <p:cNvPr id="8" name="Content Placeholder 2"/>
          <p:cNvSpPr>
            <a:spLocks noGrp="1"/>
          </p:cNvSpPr>
          <p:nvPr>
            <p:ph idx="1"/>
          </p:nvPr>
        </p:nvSpPr>
        <p:spPr>
          <a:xfrm>
            <a:off x="822959" y="2209800"/>
            <a:ext cx="7543801" cy="3659294"/>
          </a:xfrm>
        </p:spPr>
        <p:txBody>
          <a:bodyPr>
            <a:normAutofit/>
          </a:bodyPr>
          <a:lstStyle/>
          <a:p>
            <a:pPr>
              <a:buFont typeface="Arial" panose="020B0604020202020204" pitchFamily="34" charset="0"/>
              <a:buChar char="•"/>
            </a:pPr>
            <a:endParaRPr lang="en-US" sz="2600" i="1" dirty="0" smtClean="0"/>
          </a:p>
          <a:p>
            <a:pPr marL="0" indent="0">
              <a:buNone/>
            </a:pPr>
            <a:endParaRPr lang="en-US" dirty="0"/>
          </a:p>
        </p:txBody>
      </p:sp>
      <p:sp>
        <p:nvSpPr>
          <p:cNvPr id="10" name="Content Placeholder 2"/>
          <p:cNvSpPr txBox="1">
            <a:spLocks/>
          </p:cNvSpPr>
          <p:nvPr/>
        </p:nvSpPr>
        <p:spPr>
          <a:xfrm>
            <a:off x="533400" y="4122208"/>
            <a:ext cx="2438400" cy="7545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auto">
              <a:buFont typeface="Calibri" panose="020F0502020204030204" pitchFamily="34" charset="0"/>
              <a:buNone/>
            </a:pPr>
            <a:r>
              <a:rPr kumimoji="0" lang="en-US" sz="3200" i="1" dirty="0" smtClean="0">
                <a:solidFill>
                  <a:srgbClr val="FF0000"/>
                </a:solidFill>
                <a:effectLst/>
              </a:rPr>
              <a:t>25-50% AWC</a:t>
            </a:r>
            <a:endParaRPr kumimoji="0" lang="en-US" sz="3200" dirty="0">
              <a:solidFill>
                <a:srgbClr val="FF0000"/>
              </a:solidFill>
              <a:effectLst/>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2733" r="19363"/>
          <a:stretch/>
        </p:blipFill>
        <p:spPr>
          <a:xfrm>
            <a:off x="3047999" y="2496397"/>
            <a:ext cx="2438401" cy="20955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1579" r="21052"/>
          <a:stretch/>
        </p:blipFill>
        <p:spPr>
          <a:xfrm>
            <a:off x="565783" y="1972522"/>
            <a:ext cx="2438400" cy="2066925"/>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6048" r="16048" b="3986"/>
          <a:stretch/>
        </p:blipFill>
        <p:spPr>
          <a:xfrm>
            <a:off x="5530216" y="3042286"/>
            <a:ext cx="2438401" cy="2085128"/>
          </a:xfrm>
          <a:prstGeom prst="rect">
            <a:avLst/>
          </a:prstGeom>
        </p:spPr>
      </p:pic>
      <p:sp>
        <p:nvSpPr>
          <p:cNvPr id="11" name="Content Placeholder 2"/>
          <p:cNvSpPr txBox="1">
            <a:spLocks/>
          </p:cNvSpPr>
          <p:nvPr/>
        </p:nvSpPr>
        <p:spPr>
          <a:xfrm>
            <a:off x="3026091" y="4648200"/>
            <a:ext cx="2438400" cy="7545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auto">
              <a:buFont typeface="Calibri" panose="020F0502020204030204" pitchFamily="34" charset="0"/>
              <a:buNone/>
            </a:pPr>
            <a:r>
              <a:rPr kumimoji="0" lang="en-US" sz="3200" i="1" dirty="0" smtClean="0">
                <a:solidFill>
                  <a:srgbClr val="00B050"/>
                </a:solidFill>
                <a:effectLst/>
              </a:rPr>
              <a:t>50-75% AWC</a:t>
            </a:r>
            <a:endParaRPr kumimoji="0" lang="en-US" sz="3200" dirty="0">
              <a:solidFill>
                <a:srgbClr val="00B050"/>
              </a:solidFill>
              <a:effectLst/>
            </a:endParaRPr>
          </a:p>
        </p:txBody>
      </p:sp>
      <p:sp>
        <p:nvSpPr>
          <p:cNvPr id="12" name="Content Placeholder 2"/>
          <p:cNvSpPr txBox="1">
            <a:spLocks/>
          </p:cNvSpPr>
          <p:nvPr/>
        </p:nvSpPr>
        <p:spPr>
          <a:xfrm>
            <a:off x="5520691" y="5181600"/>
            <a:ext cx="2438400" cy="7545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auto">
              <a:buFont typeface="Calibri" panose="020F0502020204030204" pitchFamily="34" charset="0"/>
              <a:buNone/>
            </a:pPr>
            <a:r>
              <a:rPr kumimoji="0" lang="en-US" sz="3200" i="1" dirty="0" smtClean="0">
                <a:solidFill>
                  <a:srgbClr val="00B050"/>
                </a:solidFill>
                <a:effectLst/>
              </a:rPr>
              <a:t>75-100% AWC</a:t>
            </a:r>
            <a:endParaRPr kumimoji="0" lang="en-US" sz="3200" dirty="0">
              <a:solidFill>
                <a:srgbClr val="00B050"/>
              </a:solidFill>
              <a:effectLst/>
            </a:endParaRPr>
          </a:p>
        </p:txBody>
      </p:sp>
      <p:sp>
        <p:nvSpPr>
          <p:cNvPr id="13" name="Content Placeholder 2"/>
          <p:cNvSpPr txBox="1">
            <a:spLocks/>
          </p:cNvSpPr>
          <p:nvPr/>
        </p:nvSpPr>
        <p:spPr>
          <a:xfrm>
            <a:off x="1752600" y="5948998"/>
            <a:ext cx="4554857" cy="306494"/>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auto">
              <a:buNone/>
            </a:pPr>
            <a:r>
              <a:rPr kumimoji="0" lang="en-US" sz="12800" i="1" dirty="0" smtClean="0">
                <a:effectLst/>
              </a:rPr>
              <a:t>Typical silt loam shown</a:t>
            </a:r>
            <a:r>
              <a:rPr kumimoji="0" lang="en-US" sz="2600" dirty="0" smtClean="0">
                <a:effectLst/>
              </a:rPr>
              <a:t/>
            </a:r>
            <a:br>
              <a:rPr kumimoji="0" lang="en-US" sz="2600" dirty="0" smtClean="0">
                <a:effectLst/>
              </a:rPr>
            </a:br>
            <a:endParaRPr kumimoji="0" lang="en-US" sz="2600" i="1" dirty="0" smtClean="0">
              <a:effectLst/>
            </a:endParaRPr>
          </a:p>
          <a:p>
            <a:pPr marL="0" indent="0" fontAlgn="auto">
              <a:buFont typeface="Calibri" panose="020F0502020204030204" pitchFamily="34" charset="0"/>
              <a:buNone/>
            </a:pPr>
            <a:endParaRPr kumimoji="0" lang="en-US" dirty="0">
              <a:effectLst/>
            </a:endParaRPr>
          </a:p>
        </p:txBody>
      </p:sp>
    </p:spTree>
    <p:extLst>
      <p:ext uri="{BB962C8B-B14F-4D97-AF65-F5344CB8AC3E}">
        <p14:creationId xmlns:p14="http://schemas.microsoft.com/office/powerpoint/2010/main" val="1443290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What’s next</a:t>
            </a:r>
            <a:endParaRPr lang="en-US" dirty="0"/>
          </a:p>
        </p:txBody>
      </p:sp>
      <p:sp>
        <p:nvSpPr>
          <p:cNvPr id="3" name="Content Placeholder 2"/>
          <p:cNvSpPr>
            <a:spLocks noGrp="1"/>
          </p:cNvSpPr>
          <p:nvPr>
            <p:ph idx="1"/>
          </p:nvPr>
        </p:nvSpPr>
        <p:spPr/>
        <p:txBody>
          <a:bodyPr/>
          <a:lstStyle/>
          <a:p>
            <a:pPr lvl="0"/>
            <a:r>
              <a:rPr lang="en-US" sz="3200" i="1" dirty="0" smtClean="0"/>
              <a:t>Talk about hardware?</a:t>
            </a:r>
          </a:p>
          <a:p>
            <a:pPr lvl="0"/>
            <a:r>
              <a:rPr lang="en-US" sz="3200" i="1" dirty="0" smtClean="0"/>
              <a:t>Or answer your questions?</a:t>
            </a:r>
          </a:p>
          <a:p>
            <a:pPr lvl="0"/>
            <a:endParaRPr lang="en-US" sz="3200" i="1"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19400"/>
            <a:ext cx="3590925" cy="3362325"/>
          </a:xfrm>
          <a:prstGeom prst="rect">
            <a:avLst/>
          </a:prstGeom>
        </p:spPr>
      </p:pic>
    </p:spTree>
    <p:extLst>
      <p:ext uri="{BB962C8B-B14F-4D97-AF65-F5344CB8AC3E}">
        <p14:creationId xmlns:p14="http://schemas.microsoft.com/office/powerpoint/2010/main" val="2517498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Irrigation as a system</a:t>
            </a:r>
            <a:endParaRPr lang="en-US" dirty="0"/>
          </a:p>
        </p:txBody>
      </p:sp>
      <p:sp>
        <p:nvSpPr>
          <p:cNvPr id="3" name="Content Placeholder 2"/>
          <p:cNvSpPr>
            <a:spLocks noGrp="1"/>
          </p:cNvSpPr>
          <p:nvPr>
            <p:ph idx="1"/>
          </p:nvPr>
        </p:nvSpPr>
        <p:spPr/>
        <p:txBody>
          <a:bodyPr/>
          <a:lstStyle/>
          <a:p>
            <a:r>
              <a:rPr lang="en-US" sz="3200" i="1" dirty="0" smtClean="0">
                <a:solidFill>
                  <a:srgbClr val="FF0000"/>
                </a:solidFill>
              </a:rPr>
              <a:t>Hardware.</a:t>
            </a:r>
            <a:endParaRPr lang="en-US" sz="3200" i="1" dirty="0">
              <a:solidFill>
                <a:srgbClr val="FF0000"/>
              </a:solidFill>
            </a:endParaRPr>
          </a:p>
          <a:p>
            <a:pPr lvl="0"/>
            <a:r>
              <a:rPr lang="en-US" sz="3200" i="1" dirty="0" smtClean="0"/>
              <a:t>Soil.</a:t>
            </a:r>
            <a:endParaRPr lang="en-US" sz="3200" i="1" dirty="0"/>
          </a:p>
          <a:p>
            <a:pPr lvl="0"/>
            <a:r>
              <a:rPr lang="en-US" sz="3200" i="1" dirty="0" smtClean="0"/>
              <a:t>Plants.</a:t>
            </a:r>
          </a:p>
          <a:p>
            <a:pPr lvl="0"/>
            <a:endParaRPr lang="en-US" sz="3200" i="1"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33800" y="2605617"/>
            <a:ext cx="4495800" cy="3371850"/>
          </a:xfrm>
          <a:prstGeom prst="rect">
            <a:avLst/>
          </a:prstGeom>
        </p:spPr>
      </p:pic>
    </p:spTree>
    <p:extLst>
      <p:ext uri="{BB962C8B-B14F-4D97-AF65-F5344CB8AC3E}">
        <p14:creationId xmlns:p14="http://schemas.microsoft.com/office/powerpoint/2010/main" val="2728018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Hardware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i="1" dirty="0" smtClean="0"/>
              <a:t>  Flood</a:t>
            </a:r>
          </a:p>
          <a:p>
            <a:pPr>
              <a:buFont typeface="Arial" panose="020B0604020202020204" pitchFamily="34" charset="0"/>
              <a:buChar char="•"/>
            </a:pPr>
            <a:r>
              <a:rPr lang="en-US" sz="3200" i="1" dirty="0"/>
              <a:t> </a:t>
            </a:r>
            <a:r>
              <a:rPr lang="en-US" sz="3200" i="1" dirty="0" smtClean="0"/>
              <a:t> Sprinkler</a:t>
            </a:r>
          </a:p>
          <a:p>
            <a:pPr>
              <a:buFont typeface="Arial" panose="020B0604020202020204" pitchFamily="34" charset="0"/>
              <a:buChar char="•"/>
            </a:pPr>
            <a:r>
              <a:rPr lang="en-US" sz="3200" i="1" dirty="0"/>
              <a:t> </a:t>
            </a:r>
            <a:r>
              <a:rPr lang="en-US" sz="3200" i="1" dirty="0" smtClean="0"/>
              <a:t> Micro</a:t>
            </a:r>
          </a:p>
          <a:p>
            <a:pPr marL="0" indent="0">
              <a:buNone/>
            </a:pPr>
            <a:r>
              <a:rPr lang="en-US" sz="3200" i="1" dirty="0"/>
              <a:t> </a:t>
            </a:r>
            <a:r>
              <a:rPr lang="en-US" sz="3200" i="1" dirty="0" smtClean="0"/>
              <a:t> </a:t>
            </a:r>
            <a:endParaRPr lang="en-US" sz="3200" i="1" dirty="0"/>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05199" y="2362200"/>
            <a:ext cx="4675859" cy="3506894"/>
          </a:xfrm>
          <a:prstGeom prst="rect">
            <a:avLst/>
          </a:prstGeom>
        </p:spPr>
      </p:pic>
    </p:spTree>
    <p:extLst>
      <p:ext uri="{BB962C8B-B14F-4D97-AF65-F5344CB8AC3E}">
        <p14:creationId xmlns:p14="http://schemas.microsoft.com/office/powerpoint/2010/main" val="303404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Hardware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i="1" dirty="0" smtClean="0"/>
              <a:t>  </a:t>
            </a:r>
            <a:r>
              <a:rPr lang="en-US" sz="3200" i="1" strike="sngStrike" dirty="0" smtClean="0"/>
              <a:t>Flood</a:t>
            </a:r>
          </a:p>
          <a:p>
            <a:pPr>
              <a:buFont typeface="Arial" panose="020B0604020202020204" pitchFamily="34" charset="0"/>
              <a:buChar char="•"/>
            </a:pPr>
            <a:r>
              <a:rPr lang="en-US" sz="3200" i="1" dirty="0"/>
              <a:t> </a:t>
            </a:r>
            <a:r>
              <a:rPr lang="en-US" sz="3200" i="1" dirty="0" smtClean="0"/>
              <a:t> Sprinkler</a:t>
            </a:r>
          </a:p>
          <a:p>
            <a:pPr>
              <a:buFont typeface="Arial" panose="020B0604020202020204" pitchFamily="34" charset="0"/>
              <a:buChar char="•"/>
            </a:pPr>
            <a:r>
              <a:rPr lang="en-US" sz="3200" i="1" dirty="0"/>
              <a:t> </a:t>
            </a:r>
            <a:r>
              <a:rPr lang="en-US" sz="3200" i="1" dirty="0" smtClean="0"/>
              <a:t> Micro</a:t>
            </a:r>
          </a:p>
          <a:p>
            <a:pPr marL="0" indent="0">
              <a:buNone/>
            </a:pPr>
            <a:r>
              <a:rPr lang="en-US" sz="3200" i="1" dirty="0"/>
              <a:t> </a:t>
            </a:r>
            <a:r>
              <a:rPr lang="en-US" sz="3200" i="1" dirty="0" smtClean="0"/>
              <a:t> </a:t>
            </a:r>
            <a:endParaRPr lang="en-US" sz="3200" i="1" dirty="0"/>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05199" y="2362200"/>
            <a:ext cx="4675859" cy="3506894"/>
          </a:xfrm>
          <a:prstGeom prst="rect">
            <a:avLst/>
          </a:prstGeom>
        </p:spPr>
      </p:pic>
    </p:spTree>
    <p:extLst>
      <p:ext uri="{BB962C8B-B14F-4D97-AF65-F5344CB8AC3E}">
        <p14:creationId xmlns:p14="http://schemas.microsoft.com/office/powerpoint/2010/main" val="909999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172200"/>
            <a:ext cx="9753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10"/>
          <p:cNvSpPr>
            <a:spLocks noGrp="1" noChangeArrowheads="1"/>
          </p:cNvSpPr>
          <p:nvPr>
            <p:ph type="title"/>
          </p:nvPr>
        </p:nvSpPr>
        <p:spPr/>
        <p:txBody>
          <a:bodyPr anchor="ctr"/>
          <a:lstStyle/>
          <a:p>
            <a:r>
              <a:rPr lang="en-US" dirty="0" smtClean="0">
                <a:solidFill>
                  <a:schemeClr val="tx1"/>
                </a:solidFill>
                <a:effectLst/>
              </a:rPr>
              <a:t>Sprinkler benefits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i="1" dirty="0" smtClean="0"/>
              <a:t>  Can be portable</a:t>
            </a:r>
          </a:p>
          <a:p>
            <a:pPr>
              <a:buFont typeface="Arial" panose="020B0604020202020204" pitchFamily="34" charset="0"/>
              <a:buChar char="•"/>
            </a:pPr>
            <a:r>
              <a:rPr lang="en-US" sz="3200" i="1" dirty="0"/>
              <a:t> </a:t>
            </a:r>
            <a:r>
              <a:rPr lang="en-US" sz="3200" i="1" dirty="0" smtClean="0"/>
              <a:t> Cooling</a:t>
            </a:r>
          </a:p>
          <a:p>
            <a:pPr>
              <a:buFont typeface="Arial" panose="020B0604020202020204" pitchFamily="34" charset="0"/>
              <a:buChar char="•"/>
            </a:pPr>
            <a:r>
              <a:rPr lang="en-US" sz="3200" i="1" dirty="0" smtClean="0"/>
              <a:t>  Frost protection</a:t>
            </a:r>
          </a:p>
          <a:p>
            <a:pPr marL="0" indent="0">
              <a:buNone/>
            </a:pPr>
            <a:r>
              <a:rPr lang="en-US" sz="3200" i="1" dirty="0"/>
              <a:t> </a:t>
            </a:r>
            <a:r>
              <a:rPr lang="en-US" sz="3200" i="1" dirty="0" smtClean="0"/>
              <a:t> </a:t>
            </a:r>
            <a:endParaRPr lang="en-US" sz="3200" i="1"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28800" y="3886200"/>
            <a:ext cx="4038600" cy="280682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104" y="1838806"/>
            <a:ext cx="2324240" cy="3571393"/>
          </a:xfrm>
          <a:prstGeom prst="rect">
            <a:avLst/>
          </a:prstGeom>
        </p:spPr>
      </p:pic>
    </p:spTree>
    <p:extLst>
      <p:ext uri="{BB962C8B-B14F-4D97-AF65-F5344CB8AC3E}">
        <p14:creationId xmlns:p14="http://schemas.microsoft.com/office/powerpoint/2010/main" val="2686391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Sprinkler drawbacks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i="1" dirty="0" smtClean="0"/>
              <a:t>  Uniformity difficult</a:t>
            </a:r>
          </a:p>
          <a:p>
            <a:pPr>
              <a:buFont typeface="Arial" panose="020B0604020202020204" pitchFamily="34" charset="0"/>
              <a:buChar char="•"/>
            </a:pPr>
            <a:r>
              <a:rPr lang="en-US" sz="3200" i="1" dirty="0"/>
              <a:t> </a:t>
            </a:r>
            <a:r>
              <a:rPr lang="en-US" sz="3200" i="1" dirty="0" smtClean="0"/>
              <a:t> Affected by wind</a:t>
            </a:r>
          </a:p>
          <a:p>
            <a:pPr>
              <a:buFont typeface="Arial" panose="020B0604020202020204" pitchFamily="34" charset="0"/>
              <a:buChar char="•"/>
            </a:pPr>
            <a:r>
              <a:rPr lang="en-US" sz="3200" i="1" dirty="0"/>
              <a:t> </a:t>
            </a:r>
            <a:r>
              <a:rPr lang="en-US" sz="3200" i="1" dirty="0" smtClean="0"/>
              <a:t> Wet foliage</a:t>
            </a:r>
          </a:p>
          <a:p>
            <a:pPr>
              <a:buFont typeface="Arial" panose="020B0604020202020204" pitchFamily="34" charset="0"/>
              <a:buChar char="•"/>
            </a:pPr>
            <a:r>
              <a:rPr lang="en-US" sz="3200" i="1" dirty="0"/>
              <a:t> </a:t>
            </a:r>
            <a:r>
              <a:rPr lang="en-US" sz="3200" i="1" dirty="0" smtClean="0"/>
              <a:t> High energy cost</a:t>
            </a:r>
          </a:p>
          <a:p>
            <a:pPr>
              <a:buFont typeface="Arial" panose="020B0604020202020204" pitchFamily="34" charset="0"/>
              <a:buChar char="•"/>
            </a:pPr>
            <a:r>
              <a:rPr lang="en-US" sz="3200" i="1" dirty="0"/>
              <a:t> </a:t>
            </a:r>
            <a:r>
              <a:rPr lang="en-US" sz="3200" i="1" dirty="0" smtClean="0"/>
              <a:t> Smaller sets</a:t>
            </a:r>
          </a:p>
          <a:p>
            <a:pPr marL="0" indent="0">
              <a:buNone/>
            </a:pPr>
            <a:r>
              <a:rPr lang="en-US" sz="3200" i="1" dirty="0" smtClean="0"/>
              <a:t>  </a:t>
            </a:r>
            <a:endParaRPr lang="en-US" sz="3200" i="1"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154369"/>
            <a:ext cx="4286250" cy="4046406"/>
          </a:xfrm>
          <a:prstGeom prst="rect">
            <a:avLst/>
          </a:prstGeom>
        </p:spPr>
      </p:pic>
      <p:sp>
        <p:nvSpPr>
          <p:cNvPr id="5" name="TextBox 4"/>
          <p:cNvSpPr txBox="1"/>
          <p:nvPr/>
        </p:nvSpPr>
        <p:spPr>
          <a:xfrm>
            <a:off x="381000" y="6400800"/>
            <a:ext cx="2286000" cy="338554"/>
          </a:xfrm>
          <a:prstGeom prst="rect">
            <a:avLst/>
          </a:prstGeom>
          <a:noFill/>
        </p:spPr>
        <p:txBody>
          <a:bodyPr wrap="square" rtlCol="0">
            <a:spAutoFit/>
          </a:bodyPr>
          <a:lstStyle/>
          <a:p>
            <a:pPr>
              <a:buNone/>
            </a:pPr>
            <a:r>
              <a:rPr lang="en-US" sz="1600" dirty="0" smtClean="0"/>
              <a:t>Scott and Cory, 1957</a:t>
            </a:r>
            <a:endParaRPr lang="en-US" sz="1600" dirty="0"/>
          </a:p>
        </p:txBody>
      </p:sp>
    </p:spTree>
    <p:extLst>
      <p:ext uri="{BB962C8B-B14F-4D97-AF65-F5344CB8AC3E}">
        <p14:creationId xmlns:p14="http://schemas.microsoft.com/office/powerpoint/2010/main" val="1649410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 y="6096000"/>
            <a:ext cx="9760542" cy="835224"/>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Sprinkler tip 1: professional design</a:t>
            </a:r>
            <a:endParaRPr lang="en-US" dirty="0"/>
          </a:p>
        </p:txBody>
      </p:sp>
      <p:sp>
        <p:nvSpPr>
          <p:cNvPr id="5" name="Content Placeholder 2"/>
          <p:cNvSpPr>
            <a:spLocks noGrp="1"/>
          </p:cNvSpPr>
          <p:nvPr>
            <p:ph idx="1"/>
          </p:nvPr>
        </p:nvSpPr>
        <p:spPr>
          <a:xfrm>
            <a:off x="822959" y="1845734"/>
            <a:ext cx="7543801" cy="4023360"/>
          </a:xfrm>
        </p:spPr>
        <p:txBody>
          <a:bodyPr>
            <a:normAutofit/>
          </a:bodyPr>
          <a:lstStyle/>
          <a:p>
            <a:pPr>
              <a:buFont typeface="Arial" panose="020B0604020202020204" pitchFamily="34" charset="0"/>
              <a:buChar char="•"/>
            </a:pPr>
            <a:r>
              <a:rPr lang="en-US" sz="3200" i="1" dirty="0" smtClean="0"/>
              <a:t>  Pump pressure and flow</a:t>
            </a:r>
          </a:p>
          <a:p>
            <a:pPr>
              <a:buFont typeface="Arial" panose="020B0604020202020204" pitchFamily="34" charset="0"/>
              <a:buChar char="•"/>
            </a:pPr>
            <a:r>
              <a:rPr lang="en-US" sz="3200" i="1" dirty="0"/>
              <a:t> </a:t>
            </a:r>
            <a:r>
              <a:rPr lang="en-US" sz="3200" i="1" dirty="0" smtClean="0"/>
              <a:t> Pipeline water velocity, flow, pressure</a:t>
            </a:r>
          </a:p>
          <a:p>
            <a:pPr>
              <a:buFont typeface="Arial" panose="020B0604020202020204" pitchFamily="34" charset="0"/>
              <a:buChar char="•"/>
            </a:pPr>
            <a:r>
              <a:rPr lang="en-US" sz="3200" i="1" dirty="0"/>
              <a:t> </a:t>
            </a:r>
            <a:r>
              <a:rPr lang="en-US" sz="3200" i="1" dirty="0" smtClean="0"/>
              <a:t> Sprinkler type and spacing</a:t>
            </a:r>
          </a:p>
          <a:p>
            <a:pPr>
              <a:buFont typeface="Arial" panose="020B0604020202020204" pitchFamily="34" charset="0"/>
              <a:buChar char="•"/>
            </a:pPr>
            <a:r>
              <a:rPr lang="en-US" sz="3200" i="1" dirty="0"/>
              <a:t> </a:t>
            </a:r>
            <a:r>
              <a:rPr lang="en-US" sz="3200" i="1" dirty="0" smtClean="0"/>
              <a:t> Air, vacuum release, drain valves</a:t>
            </a:r>
          </a:p>
          <a:p>
            <a:pPr>
              <a:buFont typeface="Arial" panose="020B0604020202020204" pitchFamily="34" charset="0"/>
              <a:buChar char="•"/>
            </a:pPr>
            <a:r>
              <a:rPr lang="en-US" sz="3200" i="1" dirty="0"/>
              <a:t> </a:t>
            </a:r>
            <a:r>
              <a:rPr lang="en-US" sz="3200" i="1" dirty="0" smtClean="0"/>
              <a:t> Thrust blocks</a:t>
            </a:r>
          </a:p>
          <a:p>
            <a:pPr marL="0" indent="0">
              <a:buNone/>
            </a:pPr>
            <a:r>
              <a:rPr lang="en-US" sz="3200" i="1" dirty="0"/>
              <a:t> </a:t>
            </a:r>
            <a:r>
              <a:rPr lang="en-US" sz="3200" i="1" dirty="0" smtClean="0"/>
              <a:t> </a:t>
            </a:r>
            <a:endParaRPr lang="en-US" sz="3200" i="1" dirty="0"/>
          </a:p>
          <a:p>
            <a:endParaRPr lang="en-US" dirty="0"/>
          </a:p>
        </p:txBody>
      </p:sp>
    </p:spTree>
    <p:extLst>
      <p:ext uri="{BB962C8B-B14F-4D97-AF65-F5344CB8AC3E}">
        <p14:creationId xmlns:p14="http://schemas.microsoft.com/office/powerpoint/2010/main" val="192292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0"/>
            <a:ext cx="8915400" cy="5505450"/>
          </a:xfrm>
          <a:prstGeom prst="rect">
            <a:avLst/>
          </a:prstGeom>
        </p:spPr>
      </p:pic>
      <p:sp>
        <p:nvSpPr>
          <p:cNvPr id="7" name="TextBox 6"/>
          <p:cNvSpPr txBox="1"/>
          <p:nvPr/>
        </p:nvSpPr>
        <p:spPr>
          <a:xfrm>
            <a:off x="1295400" y="6400800"/>
            <a:ext cx="7620000" cy="369332"/>
          </a:xfrm>
          <a:prstGeom prst="rect">
            <a:avLst/>
          </a:prstGeom>
          <a:solidFill>
            <a:schemeClr val="bg1"/>
          </a:solidFill>
        </p:spPr>
        <p:txBody>
          <a:bodyPr wrap="square" rtlCol="0">
            <a:spAutoFit/>
          </a:bodyPr>
          <a:lstStyle/>
          <a:p>
            <a:pPr>
              <a:buNone/>
            </a:pPr>
            <a:r>
              <a:rPr lang="en-US" sz="1800" dirty="0">
                <a:solidFill>
                  <a:srgbClr val="0070C0"/>
                </a:solidFill>
                <a:effectLst/>
              </a:rPr>
              <a:t>https://catalog.extension.oregonstate.edu/em8713</a:t>
            </a:r>
          </a:p>
        </p:txBody>
      </p:sp>
    </p:spTree>
    <p:extLst>
      <p:ext uri="{BB962C8B-B14F-4D97-AF65-F5344CB8AC3E}">
        <p14:creationId xmlns:p14="http://schemas.microsoft.com/office/powerpoint/2010/main" val="2635935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 y="6096000"/>
            <a:ext cx="9760542" cy="835224"/>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Sprinkler tip 2: overlap</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793280"/>
            <a:ext cx="6115050" cy="4487506"/>
          </a:xfrm>
          <a:prstGeom prst="rect">
            <a:avLst/>
          </a:prstGeom>
        </p:spPr>
      </p:pic>
    </p:spTree>
    <p:extLst>
      <p:ext uri="{BB962C8B-B14F-4D97-AF65-F5344CB8AC3E}">
        <p14:creationId xmlns:p14="http://schemas.microsoft.com/office/powerpoint/2010/main" val="1556869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Sprinkler tip 3: pressure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 y="2095499"/>
            <a:ext cx="3692771" cy="24003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276600"/>
            <a:ext cx="3632022" cy="2438400"/>
          </a:xfrm>
          <a:prstGeom prst="rect">
            <a:avLst/>
          </a:prstGeom>
        </p:spPr>
      </p:pic>
      <p:sp>
        <p:nvSpPr>
          <p:cNvPr id="8" name="TextBox 7"/>
          <p:cNvSpPr txBox="1"/>
          <p:nvPr/>
        </p:nvSpPr>
        <p:spPr>
          <a:xfrm>
            <a:off x="6833382" y="6400800"/>
            <a:ext cx="2286000" cy="338554"/>
          </a:xfrm>
          <a:prstGeom prst="rect">
            <a:avLst/>
          </a:prstGeom>
          <a:noFill/>
        </p:spPr>
        <p:txBody>
          <a:bodyPr wrap="square" rtlCol="0">
            <a:spAutoFit/>
          </a:bodyPr>
          <a:lstStyle/>
          <a:p>
            <a:pPr>
              <a:buNone/>
            </a:pPr>
            <a:r>
              <a:rPr lang="en-US" sz="1600" dirty="0" err="1" smtClean="0"/>
              <a:t>Smesrud</a:t>
            </a:r>
            <a:r>
              <a:rPr lang="en-US" sz="1600" dirty="0" smtClean="0"/>
              <a:t> et al., 1997</a:t>
            </a:r>
            <a:endParaRPr lang="en-US" sz="1600" dirty="0"/>
          </a:p>
        </p:txBody>
      </p:sp>
      <p:sp>
        <p:nvSpPr>
          <p:cNvPr id="7" name="TextBox 6"/>
          <p:cNvSpPr txBox="1"/>
          <p:nvPr/>
        </p:nvSpPr>
        <p:spPr>
          <a:xfrm>
            <a:off x="762000" y="3792081"/>
            <a:ext cx="1295400" cy="553998"/>
          </a:xfrm>
          <a:prstGeom prst="rect">
            <a:avLst/>
          </a:prstGeom>
          <a:noFill/>
        </p:spPr>
        <p:txBody>
          <a:bodyPr wrap="square" rtlCol="0">
            <a:spAutoFit/>
          </a:bodyPr>
          <a:lstStyle/>
          <a:p>
            <a:pPr algn="ctr">
              <a:buNone/>
            </a:pPr>
            <a:r>
              <a:rPr lang="en-US" dirty="0" smtClean="0"/>
              <a:t>Low</a:t>
            </a:r>
            <a:endParaRPr lang="en-US" dirty="0"/>
          </a:p>
        </p:txBody>
      </p:sp>
      <p:sp>
        <p:nvSpPr>
          <p:cNvPr id="10" name="TextBox 9"/>
          <p:cNvSpPr txBox="1"/>
          <p:nvPr/>
        </p:nvSpPr>
        <p:spPr>
          <a:xfrm>
            <a:off x="6934200" y="5161002"/>
            <a:ext cx="1533378" cy="553998"/>
          </a:xfrm>
          <a:prstGeom prst="rect">
            <a:avLst/>
          </a:prstGeom>
          <a:noFill/>
        </p:spPr>
        <p:txBody>
          <a:bodyPr wrap="square" rtlCol="0">
            <a:spAutoFit/>
          </a:bodyPr>
          <a:lstStyle/>
          <a:p>
            <a:pPr algn="ctr">
              <a:buNone/>
            </a:pPr>
            <a:r>
              <a:rPr lang="en-US" dirty="0" smtClean="0"/>
              <a:t>Correct</a:t>
            </a:r>
            <a:endParaRPr lang="en-US" dirty="0"/>
          </a:p>
        </p:txBody>
      </p:sp>
    </p:spTree>
    <p:extLst>
      <p:ext uri="{BB962C8B-B14F-4D97-AF65-F5344CB8AC3E}">
        <p14:creationId xmlns:p14="http://schemas.microsoft.com/office/powerpoint/2010/main" val="3286707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22776"/>
            <a:ext cx="9760542" cy="835224"/>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Sprinkler tip 4: maintenance</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276600"/>
            <a:ext cx="3533775" cy="2486025"/>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42010" y="1905000"/>
            <a:ext cx="2311162" cy="3466743"/>
          </a:xfrm>
          <a:prstGeom prst="rect">
            <a:avLst/>
          </a:prstGeom>
        </p:spPr>
      </p:pic>
    </p:spTree>
    <p:extLst>
      <p:ext uri="{BB962C8B-B14F-4D97-AF65-F5344CB8AC3E}">
        <p14:creationId xmlns:p14="http://schemas.microsoft.com/office/powerpoint/2010/main" val="3634573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022776"/>
            <a:ext cx="9760542" cy="835224"/>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Sprinkler tip 4: water hammer</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802815"/>
            <a:ext cx="5943600" cy="4902785"/>
          </a:xfrm>
          <a:prstGeom prst="rect">
            <a:avLst/>
          </a:prstGeom>
        </p:spPr>
      </p:pic>
    </p:spTree>
    <p:extLst>
      <p:ext uri="{BB962C8B-B14F-4D97-AF65-F5344CB8AC3E}">
        <p14:creationId xmlns:p14="http://schemas.microsoft.com/office/powerpoint/2010/main" val="3696927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Micro (drip) benefits</a:t>
            </a:r>
            <a:endParaRPr lang="en-US" dirty="0"/>
          </a:p>
        </p:txBody>
      </p:sp>
      <p:sp>
        <p:nvSpPr>
          <p:cNvPr id="3" name="Content Placeholder 2"/>
          <p:cNvSpPr>
            <a:spLocks noGrp="1"/>
          </p:cNvSpPr>
          <p:nvPr>
            <p:ph idx="1"/>
          </p:nvPr>
        </p:nvSpPr>
        <p:spPr>
          <a:xfrm>
            <a:off x="822959" y="1845734"/>
            <a:ext cx="3139441" cy="4023360"/>
          </a:xfrm>
        </p:spPr>
        <p:txBody>
          <a:bodyPr>
            <a:normAutofit lnSpcReduction="10000"/>
          </a:bodyPr>
          <a:lstStyle/>
          <a:p>
            <a:pPr>
              <a:buFont typeface="Arial" panose="020B0604020202020204" pitchFamily="34" charset="0"/>
              <a:buChar char="•"/>
            </a:pPr>
            <a:r>
              <a:rPr lang="en-US" sz="3200" i="1" dirty="0" smtClean="0"/>
              <a:t>  Less waste</a:t>
            </a:r>
          </a:p>
          <a:p>
            <a:pPr>
              <a:buFont typeface="Arial" panose="020B0604020202020204" pitchFamily="34" charset="0"/>
              <a:buChar char="•"/>
            </a:pPr>
            <a:r>
              <a:rPr lang="en-US" sz="3200" i="1" dirty="0"/>
              <a:t> </a:t>
            </a:r>
            <a:r>
              <a:rPr lang="en-US" sz="3200" i="1" dirty="0" smtClean="0"/>
              <a:t> Uniform</a:t>
            </a:r>
          </a:p>
          <a:p>
            <a:pPr>
              <a:buFont typeface="Arial" panose="020B0604020202020204" pitchFamily="34" charset="0"/>
              <a:buChar char="•"/>
            </a:pPr>
            <a:r>
              <a:rPr lang="en-US" sz="3200" i="1" dirty="0"/>
              <a:t> </a:t>
            </a:r>
            <a:r>
              <a:rPr lang="en-US" sz="3200" i="1" dirty="0" smtClean="0"/>
              <a:t> Low labor</a:t>
            </a:r>
          </a:p>
          <a:p>
            <a:pPr>
              <a:buFont typeface="Arial" panose="020B0604020202020204" pitchFamily="34" charset="0"/>
              <a:buChar char="•"/>
            </a:pPr>
            <a:r>
              <a:rPr lang="en-US" sz="3200" i="1" dirty="0"/>
              <a:t> </a:t>
            </a:r>
            <a:r>
              <a:rPr lang="en-US" sz="3200" i="1" dirty="0" smtClean="0"/>
              <a:t> Dry foliage</a:t>
            </a:r>
          </a:p>
          <a:p>
            <a:pPr>
              <a:buFont typeface="Arial" panose="020B0604020202020204" pitchFamily="34" charset="0"/>
              <a:buChar char="•"/>
            </a:pPr>
            <a:r>
              <a:rPr lang="en-US" sz="3200" i="1" dirty="0"/>
              <a:t> </a:t>
            </a:r>
            <a:r>
              <a:rPr lang="en-US" sz="3200" i="1" dirty="0" smtClean="0"/>
              <a:t> Less bacteria on fruit?</a:t>
            </a:r>
          </a:p>
          <a:p>
            <a:pPr marL="0" indent="0">
              <a:buNone/>
            </a:pPr>
            <a:r>
              <a:rPr lang="en-US" sz="3200" i="1" dirty="0"/>
              <a:t> </a:t>
            </a:r>
            <a:r>
              <a:rPr lang="en-US" sz="3200" i="1" dirty="0" smtClean="0"/>
              <a:t> </a:t>
            </a:r>
            <a:endParaRPr lang="en-US" sz="3200" i="1" dirty="0"/>
          </a:p>
          <a:p>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4207510" y="2498090"/>
            <a:ext cx="4135120" cy="3101340"/>
          </a:xfrm>
          <a:prstGeom prst="rect">
            <a:avLst/>
          </a:prstGeom>
        </p:spPr>
      </p:pic>
    </p:spTree>
    <p:extLst>
      <p:ext uri="{BB962C8B-B14F-4D97-AF65-F5344CB8AC3E}">
        <p14:creationId xmlns:p14="http://schemas.microsoft.com/office/powerpoint/2010/main" val="31385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Micro drawbacks</a:t>
            </a:r>
            <a:endParaRPr lang="en-US" dirty="0"/>
          </a:p>
        </p:txBody>
      </p:sp>
      <p:sp>
        <p:nvSpPr>
          <p:cNvPr id="3" name="Content Placeholder 2"/>
          <p:cNvSpPr>
            <a:spLocks noGrp="1"/>
          </p:cNvSpPr>
          <p:nvPr>
            <p:ph idx="1"/>
          </p:nvPr>
        </p:nvSpPr>
        <p:spPr>
          <a:xfrm>
            <a:off x="822959" y="1845734"/>
            <a:ext cx="3291841" cy="4023360"/>
          </a:xfrm>
        </p:spPr>
        <p:txBody>
          <a:bodyPr>
            <a:normAutofit fontScale="92500"/>
          </a:bodyPr>
          <a:lstStyle/>
          <a:p>
            <a:pPr>
              <a:buFont typeface="Arial" panose="020B0604020202020204" pitchFamily="34" charset="0"/>
              <a:buChar char="•"/>
            </a:pPr>
            <a:r>
              <a:rPr lang="en-US" sz="3200" i="1" dirty="0" smtClean="0"/>
              <a:t>  Hard to see clogs and leaks</a:t>
            </a:r>
          </a:p>
          <a:p>
            <a:pPr>
              <a:buFont typeface="Arial" panose="020B0604020202020204" pitchFamily="34" charset="0"/>
              <a:buChar char="•"/>
            </a:pPr>
            <a:r>
              <a:rPr lang="en-US" sz="3200" i="1" dirty="0"/>
              <a:t> </a:t>
            </a:r>
            <a:r>
              <a:rPr lang="en-US" sz="3200" i="1" dirty="0" smtClean="0"/>
              <a:t> Animal damage</a:t>
            </a:r>
          </a:p>
          <a:p>
            <a:pPr>
              <a:buFont typeface="Arial" panose="020B0604020202020204" pitchFamily="34" charset="0"/>
              <a:buChar char="•"/>
            </a:pPr>
            <a:r>
              <a:rPr lang="en-US" sz="3200" i="1" dirty="0"/>
              <a:t> </a:t>
            </a:r>
            <a:r>
              <a:rPr lang="en-US" sz="3200" i="1" dirty="0" smtClean="0"/>
              <a:t> Hard to “catch up”</a:t>
            </a:r>
          </a:p>
          <a:p>
            <a:pPr marL="0" indent="0">
              <a:buNone/>
            </a:pPr>
            <a:endParaRPr lang="en-US" sz="3200" i="1" dirty="0" smtClean="0"/>
          </a:p>
          <a:p>
            <a:pPr marL="0" indent="0">
              <a:buNone/>
            </a:pPr>
            <a:endParaRPr lang="en-US" sz="3200" i="1" dirty="0" smtClean="0"/>
          </a:p>
          <a:p>
            <a:pPr marL="0" indent="0">
              <a:buNone/>
            </a:pPr>
            <a:r>
              <a:rPr lang="en-US" sz="3200" i="1" dirty="0" smtClean="0"/>
              <a:t>  </a:t>
            </a:r>
            <a:endParaRPr lang="en-US" sz="3200" i="1"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67200" y="2667000"/>
            <a:ext cx="4495800" cy="3371850"/>
          </a:xfrm>
          <a:prstGeom prst="rect">
            <a:avLst/>
          </a:prstGeom>
        </p:spPr>
      </p:pic>
    </p:spTree>
    <p:extLst>
      <p:ext uri="{BB962C8B-B14F-4D97-AF65-F5344CB8AC3E}">
        <p14:creationId xmlns:p14="http://schemas.microsoft.com/office/powerpoint/2010/main" val="5492624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Micro tip 1: good filtration</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2960" y="1828800"/>
            <a:ext cx="3759200" cy="28194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24400" y="2895600"/>
            <a:ext cx="4165600" cy="3124200"/>
          </a:xfrm>
          <a:prstGeom prst="rect">
            <a:avLst/>
          </a:prstGeom>
        </p:spPr>
      </p:pic>
    </p:spTree>
    <p:extLst>
      <p:ext uri="{BB962C8B-B14F-4D97-AF65-F5344CB8AC3E}">
        <p14:creationId xmlns:p14="http://schemas.microsoft.com/office/powerpoint/2010/main" val="23213258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Micro tip 2: regular flush</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 y="1905000"/>
            <a:ext cx="7572375" cy="4279292"/>
          </a:xfrm>
          <a:prstGeom prst="rect">
            <a:avLst/>
          </a:prstGeom>
        </p:spPr>
      </p:pic>
    </p:spTree>
    <p:extLst>
      <p:ext uri="{BB962C8B-B14F-4D97-AF65-F5344CB8AC3E}">
        <p14:creationId xmlns:p14="http://schemas.microsoft.com/office/powerpoint/2010/main" val="1292410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Grp="1" noChangeArrowheads="1"/>
          </p:cNvSpPr>
          <p:nvPr>
            <p:ph type="title"/>
          </p:nvPr>
        </p:nvSpPr>
        <p:spPr/>
        <p:txBody>
          <a:bodyPr anchor="ctr"/>
          <a:lstStyle/>
          <a:p>
            <a:r>
              <a:rPr lang="en-US" dirty="0" smtClean="0">
                <a:solidFill>
                  <a:schemeClr val="tx1"/>
                </a:solidFill>
                <a:effectLst/>
              </a:rPr>
              <a:t>Staying legal</a:t>
            </a:r>
            <a:endParaRPr lang="en-US" dirty="0"/>
          </a:p>
        </p:txBody>
      </p:sp>
      <p:sp>
        <p:nvSpPr>
          <p:cNvPr id="8" name="Content Placeholder 2"/>
          <p:cNvSpPr>
            <a:spLocks noGrp="1"/>
          </p:cNvSpPr>
          <p:nvPr>
            <p:ph idx="1"/>
          </p:nvPr>
        </p:nvSpPr>
        <p:spPr>
          <a:xfrm>
            <a:off x="822959" y="2209800"/>
            <a:ext cx="7543801" cy="3659294"/>
          </a:xfrm>
        </p:spPr>
        <p:txBody>
          <a:bodyPr>
            <a:normAutofit/>
          </a:bodyPr>
          <a:lstStyle/>
          <a:p>
            <a:pPr>
              <a:buFont typeface="Arial" panose="020B0604020202020204" pitchFamily="34" charset="0"/>
              <a:buChar char="•"/>
            </a:pPr>
            <a:r>
              <a:rPr lang="en-US" sz="3200" i="1" dirty="0" smtClean="0"/>
              <a:t>  Water rights specify how you may irrigate:</a:t>
            </a:r>
          </a:p>
          <a:p>
            <a:pPr lvl="2">
              <a:buFont typeface="Arial" panose="020B0604020202020204" pitchFamily="34" charset="0"/>
              <a:buChar char="•"/>
            </a:pPr>
            <a:r>
              <a:rPr lang="en-US" sz="2600" i="1" dirty="0" smtClean="0"/>
              <a:t>Rate (gallons per minute)</a:t>
            </a:r>
          </a:p>
          <a:p>
            <a:pPr lvl="2">
              <a:buFont typeface="Arial" panose="020B0604020202020204" pitchFamily="34" charset="0"/>
              <a:buChar char="•"/>
            </a:pPr>
            <a:r>
              <a:rPr lang="en-US" sz="2600" i="1" dirty="0" smtClean="0"/>
              <a:t>Total amount (inches per year)</a:t>
            </a:r>
          </a:p>
          <a:p>
            <a:pPr lvl="2">
              <a:buFont typeface="Arial" panose="020B0604020202020204" pitchFamily="34" charset="0"/>
              <a:buChar char="•"/>
            </a:pPr>
            <a:r>
              <a:rPr lang="en-US" sz="2600" i="1" dirty="0" smtClean="0"/>
              <a:t>Dates</a:t>
            </a:r>
          </a:p>
          <a:p>
            <a:pPr>
              <a:buFont typeface="Arial" panose="020B0604020202020204" pitchFamily="34" charset="0"/>
              <a:buChar char="•"/>
            </a:pPr>
            <a:r>
              <a:rPr lang="en-US" sz="2600" i="1" dirty="0"/>
              <a:t> </a:t>
            </a:r>
            <a:r>
              <a:rPr lang="en-US" sz="2600" i="1" dirty="0" smtClean="0"/>
              <a:t> </a:t>
            </a:r>
            <a:r>
              <a:rPr lang="en-US" sz="3200" i="1" dirty="0" smtClean="0"/>
              <a:t>See </a:t>
            </a:r>
            <a:r>
              <a:rPr lang="en-US" sz="3200" i="1" dirty="0" err="1" smtClean="0"/>
              <a:t>watermaster</a:t>
            </a:r>
            <a:r>
              <a:rPr lang="en-US" sz="3200" i="1" dirty="0" smtClean="0"/>
              <a:t> for help:  </a:t>
            </a:r>
          </a:p>
          <a:p>
            <a:pPr lvl="2">
              <a:buFont typeface="Arial" panose="020B0604020202020204" pitchFamily="34" charset="0"/>
              <a:buChar char="•"/>
            </a:pPr>
            <a:r>
              <a:rPr lang="en-US" sz="2600" i="1" dirty="0" smtClean="0"/>
              <a:t>1400 </a:t>
            </a:r>
            <a:r>
              <a:rPr lang="en-US" sz="2600" i="1" dirty="0"/>
              <a:t>SW Walnut St, Suite 240 </a:t>
            </a:r>
            <a:br>
              <a:rPr lang="en-US" sz="2600" i="1" dirty="0"/>
            </a:br>
            <a:r>
              <a:rPr lang="en-US" sz="2600" i="1" dirty="0"/>
              <a:t>Hillsboro, Oregon 97123 </a:t>
            </a:r>
            <a:br>
              <a:rPr lang="en-US" sz="2600" i="1" dirty="0"/>
            </a:br>
            <a:endParaRPr lang="en-US" sz="2600" i="1" dirty="0" smtClean="0"/>
          </a:p>
          <a:p>
            <a:pPr marL="0" indent="0">
              <a:buNone/>
            </a:pPr>
            <a:endParaRPr lang="en-US" dirty="0"/>
          </a:p>
        </p:txBody>
      </p:sp>
    </p:spTree>
    <p:extLst>
      <p:ext uri="{BB962C8B-B14F-4D97-AF65-F5344CB8AC3E}">
        <p14:creationId xmlns:p14="http://schemas.microsoft.com/office/powerpoint/2010/main" val="23169195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dirty="0" smtClean="0"/>
              <a:t>And justice for all</a:t>
            </a:r>
            <a:endParaRPr lang="en-US" dirty="0"/>
          </a:p>
        </p:txBody>
      </p:sp>
      <p:sp>
        <p:nvSpPr>
          <p:cNvPr id="5" name="Rectangle 3"/>
          <p:cNvSpPr txBox="1">
            <a:spLocks noChangeArrowheads="1"/>
          </p:cNvSpPr>
          <p:nvPr/>
        </p:nvSpPr>
        <p:spPr bwMode="auto">
          <a:xfrm>
            <a:off x="533400" y="1905000"/>
            <a:ext cx="80772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60000"/>
              </a:spcBef>
              <a:spcAft>
                <a:spcPct val="0"/>
              </a:spcAft>
              <a:buClr>
                <a:schemeClr val="tx1"/>
              </a:buClr>
              <a:buSzTx/>
              <a:buFontTx/>
              <a:buChar char="•"/>
              <a:tabLst/>
              <a:defRPr/>
            </a:pPr>
            <a:endParaRPr kumimoji="1" lang="en-US" sz="19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a:buNone/>
            </a:pPr>
            <a:r>
              <a:rPr lang="en-US" sz="2000" dirty="0">
                <a:effectLst/>
              </a:rPr>
              <a:t>The U.S. Department of Agriculture (USDA) prohibits discrimination against its customers, employees </a:t>
            </a:r>
            <a:r>
              <a:rPr lang="en-US" sz="2000" dirty="0" smtClean="0">
                <a:effectLst/>
              </a:rPr>
              <a:t>and applicants </a:t>
            </a:r>
            <a:r>
              <a:rPr lang="en-US" sz="2000" dirty="0">
                <a:effectLst/>
              </a:rPr>
              <a:t>for employment on the bases of race, color, national origin, age, disability, sex, gender</a:t>
            </a:r>
          </a:p>
          <a:p>
            <a:pPr>
              <a:buNone/>
            </a:pPr>
            <a:r>
              <a:rPr lang="en-US" sz="2000" dirty="0">
                <a:effectLst/>
              </a:rPr>
              <a:t>identity, religion, reprisal, and where applicable, political beliefs, marital status, familial or </a:t>
            </a:r>
            <a:r>
              <a:rPr lang="en-US" sz="2000" dirty="0" smtClean="0">
                <a:effectLst/>
              </a:rPr>
              <a:t>parental status</a:t>
            </a:r>
            <a:r>
              <a:rPr lang="en-US" sz="2000" dirty="0">
                <a:effectLst/>
              </a:rPr>
              <a:t>, sexual orientation, or all or part of an individual’s income is derived from any public assistance</a:t>
            </a:r>
          </a:p>
          <a:p>
            <a:pPr>
              <a:buNone/>
            </a:pPr>
            <a:r>
              <a:rPr lang="en-US" sz="2000" dirty="0">
                <a:effectLst/>
              </a:rPr>
              <a:t>program, or protected genetic information in employment or in any program or activity conducted </a:t>
            </a:r>
            <a:r>
              <a:rPr lang="en-US" sz="2000" dirty="0" smtClean="0">
                <a:effectLst/>
              </a:rPr>
              <a:t>or funded </a:t>
            </a:r>
            <a:r>
              <a:rPr lang="en-US" sz="2000" dirty="0">
                <a:effectLst/>
              </a:rPr>
              <a:t>by the Department. (Not all prohibited bases apply to all programs and/or employment</a:t>
            </a:r>
          </a:p>
          <a:p>
            <a:pPr>
              <a:buNone/>
            </a:pPr>
            <a:r>
              <a:rPr lang="en-US" sz="2000" dirty="0">
                <a:effectLst/>
              </a:rPr>
              <a:t>activities.)</a:t>
            </a:r>
          </a:p>
        </p:txBody>
      </p:sp>
      <p:sp>
        <p:nvSpPr>
          <p:cNvPr id="2" name="Rectangle 1"/>
          <p:cNvSpPr/>
          <p:nvPr/>
        </p:nvSpPr>
        <p:spPr>
          <a:xfrm>
            <a:off x="-76200" y="0"/>
            <a:ext cx="9372600" cy="693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53359" y="5840272"/>
            <a:ext cx="2362200" cy="369332"/>
          </a:xfrm>
          <a:prstGeom prst="rect">
            <a:avLst/>
          </a:prstGeom>
          <a:noFill/>
        </p:spPr>
        <p:txBody>
          <a:bodyPr wrap="square" rtlCol="0">
            <a:spAutoFit/>
          </a:bodyPr>
          <a:lstStyle/>
          <a:p>
            <a:pPr>
              <a:buNone/>
            </a:pPr>
            <a:r>
              <a:rPr lang="en-US" sz="1800" dirty="0" err="1">
                <a:solidFill>
                  <a:srgbClr val="FFFF00"/>
                </a:solidFill>
                <a:effectLst/>
              </a:rPr>
              <a:t>Vonnoh</a:t>
            </a:r>
            <a:r>
              <a:rPr lang="en-US" sz="1800" dirty="0">
                <a:solidFill>
                  <a:srgbClr val="FFFF00"/>
                </a:solidFill>
                <a:effectLst/>
              </a:rPr>
              <a:t>, </a:t>
            </a:r>
            <a:r>
              <a:rPr lang="en-US" sz="1800" i="1" dirty="0" err="1">
                <a:solidFill>
                  <a:srgbClr val="FFFF00"/>
                </a:solidFill>
                <a:effectLst/>
              </a:rPr>
              <a:t>Coquelicots</a:t>
            </a:r>
            <a:endParaRPr lang="en-US" sz="1800" i="1" dirty="0">
              <a:solidFill>
                <a:srgbClr val="FFFF00"/>
              </a:solidFill>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82" y="838200"/>
            <a:ext cx="8337577" cy="46468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553630" cy="6390026"/>
          </a:xfrm>
          <a:prstGeom prst="rect">
            <a:avLst/>
          </a:prstGeom>
        </p:spPr>
      </p:pic>
      <p:sp>
        <p:nvSpPr>
          <p:cNvPr id="3" name="TextBox 2"/>
          <p:cNvSpPr txBox="1"/>
          <p:nvPr/>
        </p:nvSpPr>
        <p:spPr>
          <a:xfrm>
            <a:off x="6833382" y="6400800"/>
            <a:ext cx="2286000" cy="338554"/>
          </a:xfrm>
          <a:prstGeom prst="rect">
            <a:avLst/>
          </a:prstGeom>
          <a:noFill/>
        </p:spPr>
        <p:txBody>
          <a:bodyPr wrap="square" rtlCol="0">
            <a:spAutoFit/>
          </a:bodyPr>
          <a:lstStyle/>
          <a:p>
            <a:pPr>
              <a:buNone/>
            </a:pPr>
            <a:r>
              <a:rPr lang="en-US" sz="1600" dirty="0" smtClean="0"/>
              <a:t>Hess et al., 1997</a:t>
            </a:r>
            <a:endParaRPr lang="en-US" sz="1600" dirty="0"/>
          </a:p>
        </p:txBody>
      </p:sp>
    </p:spTree>
    <p:extLst>
      <p:ext uri="{BB962C8B-B14F-4D97-AF65-F5344CB8AC3E}">
        <p14:creationId xmlns:p14="http://schemas.microsoft.com/office/powerpoint/2010/main" val="38335101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dirty="0" smtClean="0"/>
              <a:t>And justice for all</a:t>
            </a:r>
            <a:endParaRPr lang="en-US" dirty="0"/>
          </a:p>
        </p:txBody>
      </p:sp>
      <p:sp>
        <p:nvSpPr>
          <p:cNvPr id="5" name="Rectangle 3"/>
          <p:cNvSpPr txBox="1">
            <a:spLocks noChangeArrowheads="1"/>
          </p:cNvSpPr>
          <p:nvPr/>
        </p:nvSpPr>
        <p:spPr bwMode="auto">
          <a:xfrm>
            <a:off x="533400" y="1905000"/>
            <a:ext cx="80772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60000"/>
              </a:spcBef>
              <a:spcAft>
                <a:spcPct val="0"/>
              </a:spcAft>
              <a:buClr>
                <a:schemeClr val="tx1"/>
              </a:buClr>
              <a:buSzTx/>
              <a:buFontTx/>
              <a:buChar char="•"/>
              <a:tabLst/>
              <a:defRPr/>
            </a:pPr>
            <a:endParaRPr kumimoji="1" lang="en-US" sz="19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a:spcBef>
                <a:spcPts val="0"/>
              </a:spcBef>
              <a:buNone/>
            </a:pPr>
            <a:r>
              <a:rPr lang="en-US" sz="2000" dirty="0">
                <a:effectLst/>
              </a:rPr>
              <a:t>The U.S. Department of Agriculture (USDA) prohibits discrimination against its customers, employees </a:t>
            </a:r>
            <a:r>
              <a:rPr lang="en-US" sz="2000" dirty="0" smtClean="0">
                <a:effectLst/>
              </a:rPr>
              <a:t>and applicants </a:t>
            </a:r>
            <a:r>
              <a:rPr lang="en-US" sz="2000" dirty="0">
                <a:effectLst/>
              </a:rPr>
              <a:t>for employment on the bases of race, color, national origin, age, disability, sex, gender</a:t>
            </a:r>
          </a:p>
          <a:p>
            <a:pPr>
              <a:spcBef>
                <a:spcPts val="0"/>
              </a:spcBef>
              <a:buNone/>
            </a:pPr>
            <a:r>
              <a:rPr lang="en-US" sz="2000" dirty="0">
                <a:effectLst/>
              </a:rPr>
              <a:t>identity, religion, reprisal, and where applicable, political beliefs, marital status, familial or </a:t>
            </a:r>
            <a:r>
              <a:rPr lang="en-US" sz="2000" dirty="0" smtClean="0">
                <a:effectLst/>
              </a:rPr>
              <a:t>parental status</a:t>
            </a:r>
            <a:r>
              <a:rPr lang="en-US" sz="2000" dirty="0">
                <a:effectLst/>
              </a:rPr>
              <a:t>, sexual orientation, or all or part of an individual’s income is derived from any public assistance</a:t>
            </a:r>
          </a:p>
          <a:p>
            <a:pPr>
              <a:spcBef>
                <a:spcPts val="0"/>
              </a:spcBef>
              <a:buNone/>
            </a:pPr>
            <a:r>
              <a:rPr lang="en-US" sz="2000" dirty="0">
                <a:effectLst/>
              </a:rPr>
              <a:t>program, or protected genetic information in employment or in any program or activity conducted </a:t>
            </a:r>
            <a:r>
              <a:rPr lang="en-US" sz="2000" dirty="0" smtClean="0">
                <a:effectLst/>
              </a:rPr>
              <a:t>or funded </a:t>
            </a:r>
            <a:r>
              <a:rPr lang="en-US" sz="2000" dirty="0">
                <a:effectLst/>
              </a:rPr>
              <a:t>by the Department. (Not all prohibited bases apply to all programs and/or employment</a:t>
            </a:r>
          </a:p>
          <a:p>
            <a:pPr>
              <a:spcBef>
                <a:spcPts val="0"/>
              </a:spcBef>
              <a:buNone/>
            </a:pPr>
            <a:r>
              <a:rPr lang="en-US" sz="2000" dirty="0">
                <a:effectLst/>
              </a:rPr>
              <a:t>activities.)</a:t>
            </a:r>
          </a:p>
        </p:txBody>
      </p:sp>
    </p:spTree>
    <p:extLst>
      <p:ext uri="{BB962C8B-B14F-4D97-AF65-F5344CB8AC3E}">
        <p14:creationId xmlns:p14="http://schemas.microsoft.com/office/powerpoint/2010/main" val="283497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title"/>
          </p:nvPr>
        </p:nvSpPr>
        <p:spPr>
          <a:xfrm>
            <a:off x="457200" y="274638"/>
            <a:ext cx="8229600" cy="1143000"/>
          </a:xfrm>
        </p:spPr>
        <p:txBody>
          <a:bodyPr/>
          <a:lstStyle/>
          <a:p>
            <a:r>
              <a:rPr lang="en-US" dirty="0" smtClean="0">
                <a:solidFill>
                  <a:schemeClr val="tx1"/>
                </a:solidFill>
                <a:effectLst/>
              </a:rPr>
              <a:t>Questions?	</a:t>
            </a:r>
            <a:endParaRPr lang="en-US" dirty="0"/>
          </a:p>
        </p:txBody>
      </p:sp>
    </p:spTree>
    <p:extLst>
      <p:ext uri="{BB962C8B-B14F-4D97-AF65-F5344CB8AC3E}">
        <p14:creationId xmlns:p14="http://schemas.microsoft.com/office/powerpoint/2010/main" val="11410846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nchor="ctr"/>
          <a:lstStyle/>
          <a:p>
            <a:r>
              <a:rPr lang="en-US" dirty="0" smtClean="0">
                <a:solidFill>
                  <a:schemeClr val="tx1"/>
                </a:solidFill>
                <a:effectLst/>
              </a:rPr>
              <a:t>Rooting depth</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2960" y="1889604"/>
            <a:ext cx="7787640" cy="4498218"/>
          </a:xfrm>
          <a:prstGeom prst="rect">
            <a:avLst/>
          </a:prstGeom>
        </p:spPr>
      </p:pic>
      <p:sp>
        <p:nvSpPr>
          <p:cNvPr id="9" name="TextBox 8"/>
          <p:cNvSpPr txBox="1"/>
          <p:nvPr/>
        </p:nvSpPr>
        <p:spPr>
          <a:xfrm>
            <a:off x="7467600" y="6400800"/>
            <a:ext cx="1651782" cy="338554"/>
          </a:xfrm>
          <a:prstGeom prst="rect">
            <a:avLst/>
          </a:prstGeom>
          <a:noFill/>
        </p:spPr>
        <p:txBody>
          <a:bodyPr wrap="square" rtlCol="0">
            <a:spAutoFit/>
          </a:bodyPr>
          <a:lstStyle/>
          <a:p>
            <a:pPr>
              <a:buNone/>
            </a:pPr>
            <a:r>
              <a:rPr lang="en-US" sz="1600" dirty="0" smtClean="0"/>
              <a:t>SCS, 1991</a:t>
            </a:r>
            <a:endParaRPr lang="en-US" sz="1600" dirty="0"/>
          </a:p>
        </p:txBody>
      </p:sp>
    </p:spTree>
    <p:extLst>
      <p:ext uri="{BB962C8B-B14F-4D97-AF65-F5344CB8AC3E}">
        <p14:creationId xmlns:p14="http://schemas.microsoft.com/office/powerpoint/2010/main" val="116604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1" y="6255391"/>
            <a:ext cx="9760542" cy="835224"/>
          </a:xfrm>
          <a:prstGeom prst="rect">
            <a:avLst/>
          </a:prstGeom>
        </p:spPr>
      </p:pic>
      <p:sp>
        <p:nvSpPr>
          <p:cNvPr id="5130" name="Rectangle 10"/>
          <p:cNvSpPr>
            <a:spLocks noGrp="1" noChangeArrowheads="1"/>
          </p:cNvSpPr>
          <p:nvPr>
            <p:ph type="title"/>
          </p:nvPr>
        </p:nvSpPr>
        <p:spPr/>
        <p:txBody>
          <a:bodyPr anchor="ctr"/>
          <a:lstStyle/>
          <a:p>
            <a:r>
              <a:rPr lang="en-US" dirty="0" smtClean="0">
                <a:solidFill>
                  <a:schemeClr val="tx1"/>
                </a:solidFill>
                <a:effectLst/>
              </a:rPr>
              <a:t>Evapotranspiration (ET)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85" y="1524000"/>
            <a:ext cx="7167607" cy="4101464"/>
          </a:xfrm>
          <a:prstGeom prst="rect">
            <a:avLst/>
          </a:prstGeom>
        </p:spPr>
      </p:pic>
      <p:sp>
        <p:nvSpPr>
          <p:cNvPr id="6" name="Content Placeholder 2"/>
          <p:cNvSpPr>
            <a:spLocks noGrp="1"/>
          </p:cNvSpPr>
          <p:nvPr>
            <p:ph idx="1"/>
          </p:nvPr>
        </p:nvSpPr>
        <p:spPr>
          <a:xfrm>
            <a:off x="762000" y="5819774"/>
            <a:ext cx="7543801" cy="658919"/>
          </a:xfrm>
        </p:spPr>
        <p:txBody>
          <a:bodyPr>
            <a:normAutofit/>
          </a:bodyPr>
          <a:lstStyle/>
          <a:p>
            <a:pPr marL="0" indent="0" algn="ctr">
              <a:buNone/>
            </a:pPr>
            <a:r>
              <a:rPr lang="en-US" sz="3200" i="1" dirty="0" smtClean="0"/>
              <a:t>Peak ET for blueberries = 0.26 in/day</a:t>
            </a:r>
            <a:endParaRPr lang="en-US" dirty="0"/>
          </a:p>
        </p:txBody>
      </p:sp>
    </p:spTree>
    <p:extLst>
      <p:ext uri="{BB962C8B-B14F-4D97-AF65-F5344CB8AC3E}">
        <p14:creationId xmlns:p14="http://schemas.microsoft.com/office/powerpoint/2010/main" val="74147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1" y="-76200"/>
            <a:ext cx="9760542" cy="7166815"/>
          </a:xfrm>
          <a:prstGeom prst="rect">
            <a:avLst/>
          </a:prstGeom>
        </p:spPr>
      </p:pic>
      <p:pic>
        <p:nvPicPr>
          <p:cNvPr id="3" name="Picture 2"/>
          <p:cNvPicPr>
            <a:picLocks noChangeAspect="1"/>
          </p:cNvPicPr>
          <p:nvPr/>
        </p:nvPicPr>
        <p:blipFill>
          <a:blip r:embed="rId4"/>
          <a:stretch>
            <a:fillRect/>
          </a:stretch>
        </p:blipFill>
        <p:spPr>
          <a:xfrm>
            <a:off x="99060" y="685800"/>
            <a:ext cx="8991600" cy="5164077"/>
          </a:xfrm>
          <a:prstGeom prst="rect">
            <a:avLst/>
          </a:prstGeom>
        </p:spPr>
      </p:pic>
    </p:spTree>
    <p:extLst>
      <p:ext uri="{BB962C8B-B14F-4D97-AF65-F5344CB8AC3E}">
        <p14:creationId xmlns:p14="http://schemas.microsoft.com/office/powerpoint/2010/main" val="106112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2" y="6266665"/>
            <a:ext cx="9760542" cy="835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2" y="-228600"/>
            <a:ext cx="9163082" cy="6602243"/>
          </a:xfrm>
          <a:prstGeom prst="rect">
            <a:avLst/>
          </a:prstGeom>
        </p:spPr>
      </p:pic>
      <p:sp>
        <p:nvSpPr>
          <p:cNvPr id="5" name="TextBox 4"/>
          <p:cNvSpPr txBox="1"/>
          <p:nvPr/>
        </p:nvSpPr>
        <p:spPr>
          <a:xfrm>
            <a:off x="4636734" y="5880079"/>
            <a:ext cx="5848350" cy="369332"/>
          </a:xfrm>
          <a:prstGeom prst="rect">
            <a:avLst/>
          </a:prstGeom>
          <a:solidFill>
            <a:schemeClr val="bg1"/>
          </a:solidFill>
        </p:spPr>
        <p:txBody>
          <a:bodyPr wrap="square" rtlCol="0">
            <a:spAutoFit/>
          </a:bodyPr>
          <a:lstStyle/>
          <a:p>
            <a:pPr>
              <a:buNone/>
            </a:pPr>
            <a:r>
              <a:rPr lang="en-US" sz="1800" dirty="0">
                <a:solidFill>
                  <a:srgbClr val="0070C0"/>
                </a:solidFill>
                <a:effectLst/>
                <a:hlinkClick r:id="rId5"/>
              </a:rPr>
              <a:t>http://</a:t>
            </a:r>
            <a:r>
              <a:rPr lang="en-US" sz="1800" dirty="0" smtClean="0">
                <a:solidFill>
                  <a:srgbClr val="0070C0"/>
                </a:solidFill>
                <a:effectLst/>
                <a:hlinkClick r:id="rId5"/>
              </a:rPr>
              <a:t>irrigation.wsu.edu/index.php</a:t>
            </a:r>
            <a:r>
              <a:rPr lang="en-US" sz="1800" dirty="0" smtClean="0">
                <a:solidFill>
                  <a:srgbClr val="0070C0"/>
                </a:solidFill>
                <a:effectLst/>
              </a:rPr>
              <a:t> </a:t>
            </a:r>
            <a:endParaRPr lang="en-US" sz="1800" dirty="0">
              <a:solidFill>
                <a:srgbClr val="0070C0"/>
              </a:solidFill>
              <a:effectLs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483" y="761999"/>
            <a:ext cx="8436385" cy="4389833"/>
          </a:xfrm>
          <a:prstGeom prst="rect">
            <a:avLst/>
          </a:prstGeom>
        </p:spPr>
      </p:pic>
    </p:spTree>
    <p:extLst>
      <p:ext uri="{BB962C8B-B14F-4D97-AF65-F5344CB8AC3E}">
        <p14:creationId xmlns:p14="http://schemas.microsoft.com/office/powerpoint/2010/main" val="3912328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5944</TotalTime>
  <Words>2253</Words>
  <Application>Microsoft Office PowerPoint</Application>
  <PresentationFormat>Overhead</PresentationFormat>
  <Paragraphs>353</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Tahoma</vt:lpstr>
      <vt:lpstr>Calibri</vt:lpstr>
      <vt:lpstr>Cambria Math</vt:lpstr>
      <vt:lpstr>Times New Roman</vt:lpstr>
      <vt:lpstr>Calibri Light</vt:lpstr>
      <vt:lpstr>Arial</vt:lpstr>
      <vt:lpstr>Retrospect</vt:lpstr>
      <vt:lpstr>Irrigation Efficiency on small farms and gardens.</vt:lpstr>
      <vt:lpstr>Welcome and introductions</vt:lpstr>
      <vt:lpstr>Irrigation as a system</vt:lpstr>
      <vt:lpstr>Irrigation as a system</vt:lpstr>
      <vt:lpstr>PowerPoint Presentation</vt:lpstr>
      <vt:lpstr>PowerPoint Presentation</vt:lpstr>
      <vt:lpstr>Evapotranspiration (ET)</vt:lpstr>
      <vt:lpstr>PowerPoint Presentation</vt:lpstr>
      <vt:lpstr>PowerPoint Presentation</vt:lpstr>
      <vt:lpstr>PowerPoint Presentation</vt:lpstr>
      <vt:lpstr>PowerPoint Presentation</vt:lpstr>
      <vt:lpstr>PowerPoint Presentation</vt:lpstr>
      <vt:lpstr>Double drip calculation on widely spaced crops?</vt:lpstr>
      <vt:lpstr>PowerPoint Presentation</vt:lpstr>
      <vt:lpstr>Irrigation duration</vt:lpstr>
      <vt:lpstr>Irrigation duration</vt:lpstr>
      <vt:lpstr>Problem</vt:lpstr>
      <vt:lpstr>Irrigation as a system</vt:lpstr>
      <vt:lpstr>Soil / water, simplified</vt:lpstr>
      <vt:lpstr>PowerPoint Presentation</vt:lpstr>
      <vt:lpstr>Web Soil Survey</vt:lpstr>
      <vt:lpstr>PowerPoint Presentation</vt:lpstr>
      <vt:lpstr>PowerPoint Presentation</vt:lpstr>
      <vt:lpstr>Volunteer needed</vt:lpstr>
      <vt:lpstr>Available Water (percent)</vt:lpstr>
      <vt:lpstr>Available Water (percent)</vt:lpstr>
      <vt:lpstr>From blueberry guide</vt:lpstr>
      <vt:lpstr>Maximum allowable depletion</vt:lpstr>
      <vt:lpstr>Available water (inches)</vt:lpstr>
      <vt:lpstr>Total available water</vt:lpstr>
      <vt:lpstr>Total available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Reality check – human hand</vt:lpstr>
      <vt:lpstr>What’s next</vt:lpstr>
      <vt:lpstr>Irrigation as a system</vt:lpstr>
      <vt:lpstr>Hardware</vt:lpstr>
      <vt:lpstr>Hardware</vt:lpstr>
      <vt:lpstr>Sprinkler benefits</vt:lpstr>
      <vt:lpstr>Sprinkler drawbacks</vt:lpstr>
      <vt:lpstr>Sprinkler tip 1: professional design</vt:lpstr>
      <vt:lpstr>Sprinkler tip 2: overlap</vt:lpstr>
      <vt:lpstr>Sprinkler tip 3: pressure</vt:lpstr>
      <vt:lpstr>Sprinkler tip 4: maintenance</vt:lpstr>
      <vt:lpstr>Sprinkler tip 4: water hammer</vt:lpstr>
      <vt:lpstr>Micro (drip) benefits</vt:lpstr>
      <vt:lpstr>Micro drawbacks</vt:lpstr>
      <vt:lpstr>Micro tip 1: good filtration</vt:lpstr>
      <vt:lpstr>Micro tip 2: regular flush</vt:lpstr>
      <vt:lpstr>Staying legal</vt:lpstr>
      <vt:lpstr>And justice for all</vt:lpstr>
      <vt:lpstr>And justice for all</vt:lpstr>
      <vt:lpstr>Questions? </vt:lpstr>
      <vt:lpstr>Rooting depth</vt:lpstr>
    </vt:vector>
  </TitlesOfParts>
  <Company>NRCS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Planning - Cropland</dc:title>
  <dc:creator>USDA</dc:creator>
  <cp:lastModifiedBy>Moberg, Dean - NRCS, Hillsboro, OR</cp:lastModifiedBy>
  <cp:revision>258</cp:revision>
  <cp:lastPrinted>2014-06-26T03:15:47Z</cp:lastPrinted>
  <dcterms:created xsi:type="dcterms:W3CDTF">1998-11-16T23:04:16Z</dcterms:created>
  <dcterms:modified xsi:type="dcterms:W3CDTF">2017-04-26T19:41:30Z</dcterms:modified>
</cp:coreProperties>
</file>